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61" r:id="rId1"/>
    <p:sldMasterId id="2147483663" r:id="rId2"/>
    <p:sldMasterId id="2147483668" r:id="rId3"/>
    <p:sldMasterId id="2147483673" r:id="rId4"/>
  </p:sldMasterIdLst>
  <p:handoutMasterIdLst>
    <p:handoutMasterId r:id="rId39"/>
  </p:handoutMasterIdLst>
  <p:sldIdLst>
    <p:sldId id="258" r:id="rId5"/>
    <p:sldId id="266" r:id="rId6"/>
    <p:sldId id="270" r:id="rId7"/>
    <p:sldId id="259" r:id="rId8"/>
    <p:sldId id="260" r:id="rId9"/>
    <p:sldId id="261" r:id="rId10"/>
    <p:sldId id="268" r:id="rId11"/>
    <p:sldId id="262" r:id="rId12"/>
    <p:sldId id="263" r:id="rId13"/>
    <p:sldId id="269" r:id="rId14"/>
    <p:sldId id="271" r:id="rId15"/>
    <p:sldId id="272" r:id="rId16"/>
    <p:sldId id="274" r:id="rId17"/>
    <p:sldId id="329" r:id="rId18"/>
    <p:sldId id="275" r:id="rId19"/>
    <p:sldId id="283" r:id="rId20"/>
    <p:sldId id="291" r:id="rId21"/>
    <p:sldId id="294" r:id="rId22"/>
    <p:sldId id="284" r:id="rId23"/>
    <p:sldId id="292" r:id="rId24"/>
    <p:sldId id="295" r:id="rId25"/>
    <p:sldId id="296" r:id="rId26"/>
    <p:sldId id="286" r:id="rId27"/>
    <p:sldId id="331" r:id="rId28"/>
    <p:sldId id="330" r:id="rId29"/>
    <p:sldId id="332" r:id="rId30"/>
    <p:sldId id="287" r:id="rId31"/>
    <p:sldId id="288" r:id="rId32"/>
    <p:sldId id="289" r:id="rId33"/>
    <p:sldId id="290" r:id="rId34"/>
    <p:sldId id="326" r:id="rId35"/>
    <p:sldId id="327" r:id="rId36"/>
    <p:sldId id="328" r:id="rId37"/>
    <p:sldId id="325" r:id="rId38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358" autoAdjust="0"/>
  </p:normalViewPr>
  <p:slideViewPr>
    <p:cSldViewPr>
      <p:cViewPr varScale="1">
        <p:scale>
          <a:sx n="100" d="100"/>
          <a:sy n="100" d="100"/>
        </p:scale>
        <p:origin x="151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</p:sldLst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13" Type="http://schemas.openxmlformats.org/officeDocument/2006/relationships/slide" Target="slides/slide13.xml"/><Relationship Id="rId18" Type="http://schemas.openxmlformats.org/officeDocument/2006/relationships/slide" Target="slides/slide21.xml"/><Relationship Id="rId3" Type="http://schemas.openxmlformats.org/officeDocument/2006/relationships/slide" Target="slides/slide3.xml"/><Relationship Id="rId21" Type="http://schemas.openxmlformats.org/officeDocument/2006/relationships/slide" Target="slides/slide28.xml"/><Relationship Id="rId7" Type="http://schemas.openxmlformats.org/officeDocument/2006/relationships/slide" Target="slides/slide7.xml"/><Relationship Id="rId12" Type="http://schemas.openxmlformats.org/officeDocument/2006/relationships/slide" Target="slides/slide12.xml"/><Relationship Id="rId17" Type="http://schemas.openxmlformats.org/officeDocument/2006/relationships/slide" Target="slides/slide18.xml"/><Relationship Id="rId2" Type="http://schemas.openxmlformats.org/officeDocument/2006/relationships/slide" Target="slides/slide2.xml"/><Relationship Id="rId16" Type="http://schemas.openxmlformats.org/officeDocument/2006/relationships/slide" Target="slides/slide16.xml"/><Relationship Id="rId20" Type="http://schemas.openxmlformats.org/officeDocument/2006/relationships/slide" Target="slides/slide27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5" Type="http://schemas.openxmlformats.org/officeDocument/2006/relationships/slide" Target="slides/slide5.xml"/><Relationship Id="rId15" Type="http://schemas.openxmlformats.org/officeDocument/2006/relationships/slide" Target="slides/slide15.xml"/><Relationship Id="rId10" Type="http://schemas.openxmlformats.org/officeDocument/2006/relationships/slide" Target="slides/slide10.xml"/><Relationship Id="rId19" Type="http://schemas.openxmlformats.org/officeDocument/2006/relationships/slide" Target="slides/slide23.xml"/><Relationship Id="rId4" Type="http://schemas.openxmlformats.org/officeDocument/2006/relationships/slide" Target="slides/slide4.xml"/><Relationship Id="rId9" Type="http://schemas.openxmlformats.org/officeDocument/2006/relationships/slide" Target="slides/slide9.xml"/><Relationship Id="rId14" Type="http://schemas.openxmlformats.org/officeDocument/2006/relationships/slide" Target="slides/slide14.xml"/><Relationship Id="rId22" Type="http://schemas.openxmlformats.org/officeDocument/2006/relationships/slide" Target="slides/slide2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0B30A-5509-4561-ADB3-61158E3A0514}" type="datetimeFigureOut">
              <a:rPr lang="fr-FR" smtClean="0"/>
              <a:t>24/04/2020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EA3A02-BBB8-41E1-9C89-513ACE285D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57807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249857" y="6390922"/>
            <a:ext cx="351529" cy="365125"/>
          </a:xfrm>
        </p:spPr>
        <p:txBody>
          <a:bodyPr vert="horz" lIns="91440" tIns="45720" rIns="91440" bIns="45720" rtlCol="0" anchor="ctr"/>
          <a:lstStyle>
            <a:lvl1pPr>
              <a:defRPr lang="fr-FR" sz="923" b="0" i="0" smtClean="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6B7B3CB-E3BA-F74C-AB76-86EFC5843CD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3011069" y="5059692"/>
            <a:ext cx="5590006" cy="875983"/>
          </a:xfrm>
        </p:spPr>
        <p:txBody>
          <a:bodyPr>
            <a:normAutofit/>
          </a:bodyPr>
          <a:lstStyle>
            <a:lvl1pPr>
              <a:defRPr sz="1500"/>
            </a:lvl1pPr>
            <a:lvl2pPr marL="457200" indent="-457200">
              <a:buNone/>
              <a:defRPr sz="1500"/>
            </a:lvl2pPr>
            <a:lvl3pPr marL="457200" indent="-457200">
              <a:buNone/>
              <a:defRPr sz="1500"/>
            </a:lvl3pPr>
            <a:lvl4pPr marL="457200" indent="-457200">
              <a:buNone/>
              <a:defRPr sz="1500"/>
            </a:lvl4pPr>
            <a:lvl5pPr marL="457200" indent="-457200">
              <a:buNone/>
              <a:defRPr sz="15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3011069" y="3370130"/>
            <a:ext cx="5590006" cy="1156980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sz="2800"/>
            </a:lvl1pPr>
            <a:lvl2pPr marL="0" indent="0">
              <a:buNone/>
              <a:defRPr sz="3000"/>
            </a:lvl2pPr>
            <a:lvl3pPr marL="0" indent="0">
              <a:buNone/>
              <a:defRPr sz="3000"/>
            </a:lvl3pPr>
            <a:lvl4pPr marL="0" indent="0">
              <a:buNone/>
              <a:defRPr sz="3000"/>
            </a:lvl4pPr>
            <a:lvl5pPr marL="0" indent="0">
              <a:buNone/>
              <a:defRPr sz="30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62789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8773" y="69692"/>
            <a:ext cx="8004162" cy="828574"/>
          </a:xfrm>
        </p:spPr>
        <p:txBody>
          <a:bodyPr anchor="b">
            <a:normAutofit/>
          </a:bodyPr>
          <a:lstStyle>
            <a:lvl1pPr algn="l">
              <a:defRPr sz="3000" b="0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77333" y="1494531"/>
            <a:ext cx="7923066" cy="32330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7333" y="5367338"/>
            <a:ext cx="792306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fr-FR" sz="923" b="0" i="0" kern="1200" smtClean="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786685B-2977-D546-9E3D-3CA676A47F0C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532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fr-FR" sz="923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6685B-2977-D546-9E3D-3CA676A47F0C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4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Pct val="114000"/>
              <a:buFont typeface="Wingdings" charset="2"/>
              <a:buChar char="§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Pct val="135000"/>
              <a:buFont typeface="Arial" charset="0"/>
              <a:buChar char="•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Pct val="114000"/>
              <a:buFont typeface="Wingdings" charset="2"/>
              <a:buChar char="§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5E8B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Cliquez pour modifier les styles du texte du masque</a:t>
            </a:r>
          </a:p>
          <a:p>
            <a:pPr marL="627063" marR="0" lvl="1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Pct val="135000"/>
              <a:buFont typeface="Arial" charset="0"/>
              <a:buChar char="•"/>
              <a:tabLst/>
              <a:defRPr/>
            </a:pP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srgbClr val="005E8B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marL="627063" marR="0" lvl="3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Tx/>
              <a:buFont typeface="Arial"/>
              <a:buChar char="–"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grpSp>
        <p:nvGrpSpPr>
          <p:cNvPr id="7" name="Grouper 9"/>
          <p:cNvGrpSpPr/>
          <p:nvPr userDrawn="1"/>
        </p:nvGrpSpPr>
        <p:grpSpPr>
          <a:xfrm>
            <a:off x="920089" y="403179"/>
            <a:ext cx="525531" cy="171686"/>
            <a:chOff x="5391302" y="1426464"/>
            <a:chExt cx="604579" cy="197510"/>
          </a:xfrm>
          <a:solidFill>
            <a:srgbClr val="005E8B"/>
          </a:solidFill>
        </p:grpSpPr>
        <p:sp>
          <p:nvSpPr>
            <p:cNvPr id="8" name="Rectangle 7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7575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 de contenu avec texte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05401" y="1476298"/>
            <a:ext cx="7881400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Pct val="135000"/>
              <a:buFont typeface="Arial" charset="0"/>
              <a:buChar char="•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/>
              <a:t> Cliquez pour modifier les styles du texte du masque</a:t>
            </a:r>
          </a:p>
          <a:p>
            <a:pPr marL="627063" marR="0" lvl="1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Pct val="135000"/>
              <a:buFont typeface="Arial" charset="0"/>
              <a:buChar char="•"/>
              <a:tabLst/>
              <a:defRPr/>
            </a:pPr>
            <a:r>
              <a:rPr kumimoji="0" lang="fr-FR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marL="627063" marR="0" lvl="3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Tx/>
              <a:buFont typeface="Arial"/>
              <a:buChar char="–"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fr-FR" sz="923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6685B-2977-D546-9E3D-3CA676A47F0C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647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fr-FR" sz="923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6685B-2977-D546-9E3D-3CA676A47F0C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4" y="1469380"/>
            <a:ext cx="7881937" cy="4397375"/>
          </a:xfrm>
        </p:spPr>
        <p:txBody>
          <a:bodyPr/>
          <a:lstStyle>
            <a:lvl1pPr>
              <a:buClr>
                <a:srgbClr val="005E8B"/>
              </a:buClr>
              <a:defRPr>
                <a:solidFill>
                  <a:srgbClr val="005E8B"/>
                </a:solidFill>
              </a:defRPr>
            </a:lvl1pPr>
          </a:lstStyle>
          <a:p>
            <a:pPr lvl="0"/>
            <a:r>
              <a:rPr lang="fr-FR" dirty="0"/>
              <a:t> 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33163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8773" y="69692"/>
            <a:ext cx="8004162" cy="828574"/>
          </a:xfrm>
        </p:spPr>
        <p:txBody>
          <a:bodyPr anchor="b">
            <a:normAutofit/>
          </a:bodyPr>
          <a:lstStyle>
            <a:lvl1pPr algn="l">
              <a:defRPr sz="3000" b="0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77333" y="1494531"/>
            <a:ext cx="7923066" cy="32330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7333" y="5367338"/>
            <a:ext cx="792306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fr-FR" sz="923" b="0" i="0" kern="1200" smtClean="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786685B-2977-D546-9E3D-3CA676A47F0C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458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fr-FR" sz="923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6685B-2977-D546-9E3D-3CA676A47F0C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9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Pct val="114000"/>
              <a:buFont typeface="Wingdings" charset="2"/>
              <a:buChar char="§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Pct val="135000"/>
              <a:buFont typeface="Arial" charset="0"/>
              <a:buChar char="•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Pct val="114000"/>
              <a:buFont typeface="Wingdings" charset="2"/>
              <a:buChar char="§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5E8B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Cliquez pour modifier les styles du texte du masque</a:t>
            </a:r>
          </a:p>
          <a:p>
            <a:pPr marL="627063" marR="0" lvl="1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Pct val="135000"/>
              <a:buFont typeface="Arial" charset="0"/>
              <a:buChar char="•"/>
              <a:tabLst/>
              <a:defRPr/>
            </a:pP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srgbClr val="005E8B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marL="627063" marR="0" lvl="3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Tx/>
              <a:buFont typeface="Arial"/>
              <a:buChar char="–"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grpSp>
        <p:nvGrpSpPr>
          <p:cNvPr id="7" name="Grouper 9"/>
          <p:cNvGrpSpPr/>
          <p:nvPr userDrawn="1"/>
        </p:nvGrpSpPr>
        <p:grpSpPr>
          <a:xfrm>
            <a:off x="920094" y="403179"/>
            <a:ext cx="525531" cy="171686"/>
            <a:chOff x="5391302" y="1426464"/>
            <a:chExt cx="604579" cy="197510"/>
          </a:xfrm>
          <a:solidFill>
            <a:srgbClr val="005E8B"/>
          </a:solidFill>
        </p:grpSpPr>
        <p:sp>
          <p:nvSpPr>
            <p:cNvPr id="8" name="Rectangle 7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6354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 de contenu avec texte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05402" y="1476298"/>
            <a:ext cx="7881400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Pct val="135000"/>
              <a:buFont typeface="Arial" charset="0"/>
              <a:buChar char="•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/>
              <a:t> Cliquez pour modifier les styles du texte du masque</a:t>
            </a:r>
          </a:p>
          <a:p>
            <a:pPr marL="627063" marR="0" lvl="1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Pct val="135000"/>
              <a:buFont typeface="Arial" charset="0"/>
              <a:buChar char="•"/>
              <a:tabLst/>
              <a:defRPr/>
            </a:pPr>
            <a:r>
              <a:rPr kumimoji="0" lang="fr-FR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marL="627063" marR="0" lvl="3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Tx/>
              <a:buFont typeface="Arial"/>
              <a:buChar char="–"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fr-FR" sz="923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6685B-2977-D546-9E3D-3CA676A47F0C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512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fr-FR" sz="923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6685B-2977-D546-9E3D-3CA676A47F0C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9" y="1469384"/>
            <a:ext cx="7881937" cy="4397375"/>
          </a:xfrm>
        </p:spPr>
        <p:txBody>
          <a:bodyPr/>
          <a:lstStyle>
            <a:lvl1pPr>
              <a:buClr>
                <a:srgbClr val="005E8B"/>
              </a:buClr>
              <a:defRPr>
                <a:solidFill>
                  <a:srgbClr val="005E8B"/>
                </a:solidFill>
              </a:defRPr>
            </a:lvl1pPr>
          </a:lstStyle>
          <a:p>
            <a:pPr lvl="0"/>
            <a:r>
              <a:rPr lang="fr-FR" dirty="0"/>
              <a:t> 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7817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8773" y="69692"/>
            <a:ext cx="8004162" cy="828574"/>
          </a:xfrm>
        </p:spPr>
        <p:txBody>
          <a:bodyPr anchor="b">
            <a:normAutofit/>
          </a:bodyPr>
          <a:lstStyle>
            <a:lvl1pPr algn="l">
              <a:defRPr sz="3000" b="0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77333" y="1494531"/>
            <a:ext cx="7923066" cy="32330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7333" y="5367338"/>
            <a:ext cx="792306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fr-FR" sz="923" b="0" i="0" kern="1200" smtClean="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786685B-2977-D546-9E3D-3CA676A47F0C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138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249857" y="6390922"/>
            <a:ext cx="351529" cy="365125"/>
          </a:xfrm>
        </p:spPr>
        <p:txBody>
          <a:bodyPr vert="horz" lIns="91440" tIns="45720" rIns="91440" bIns="45720" rtlCol="0" anchor="ctr"/>
          <a:lstStyle>
            <a:lvl1pPr>
              <a:defRPr lang="fr-FR" sz="923" b="0" i="0" smtClean="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6B7B3CB-E3BA-F74C-AB76-86EFC5843CD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3011069" y="5059692"/>
            <a:ext cx="5590006" cy="875983"/>
          </a:xfrm>
        </p:spPr>
        <p:txBody>
          <a:bodyPr>
            <a:normAutofit/>
          </a:bodyPr>
          <a:lstStyle>
            <a:lvl1pPr>
              <a:defRPr sz="1500"/>
            </a:lvl1pPr>
            <a:lvl2pPr marL="457200" indent="-457200">
              <a:buNone/>
              <a:defRPr sz="1500"/>
            </a:lvl2pPr>
            <a:lvl3pPr marL="457200" indent="-457200">
              <a:buNone/>
              <a:defRPr sz="1500"/>
            </a:lvl3pPr>
            <a:lvl4pPr marL="457200" indent="-457200">
              <a:buNone/>
              <a:defRPr sz="1500"/>
            </a:lvl4pPr>
            <a:lvl5pPr marL="457200" indent="-457200">
              <a:buNone/>
              <a:defRPr sz="15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3011069" y="3370130"/>
            <a:ext cx="5590006" cy="1156980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sz="2800"/>
            </a:lvl1pPr>
            <a:lvl2pPr marL="0" indent="0">
              <a:buNone/>
              <a:defRPr sz="3000"/>
            </a:lvl2pPr>
            <a:lvl3pPr marL="0" indent="0">
              <a:buNone/>
              <a:defRPr sz="3000"/>
            </a:lvl3pPr>
            <a:lvl4pPr marL="0" indent="0">
              <a:buNone/>
              <a:defRPr sz="3000"/>
            </a:lvl4pPr>
            <a:lvl5pPr marL="0" indent="0">
              <a:buNone/>
              <a:defRPr sz="30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32673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fr-FR" sz="923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6685B-2977-D546-9E3D-3CA676A47F0C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7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Pct val="114000"/>
              <a:buFont typeface="Wingdings" charset="2"/>
              <a:buChar char="§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Pct val="135000"/>
              <a:buFont typeface="Arial" charset="0"/>
              <a:buChar char="•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Pct val="114000"/>
              <a:buFont typeface="Wingdings" charset="2"/>
              <a:buChar char="§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5E8B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Cliquez pour modifier les styles du texte du masque</a:t>
            </a:r>
          </a:p>
          <a:p>
            <a:pPr marL="627063" marR="0" lvl="1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Pct val="135000"/>
              <a:buFont typeface="Arial" charset="0"/>
              <a:buChar char="•"/>
              <a:tabLst/>
              <a:defRPr/>
            </a:pP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srgbClr val="005E8B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marL="627063" marR="0" lvl="3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Tx/>
              <a:buFont typeface="Arial"/>
              <a:buChar char="–"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grpSp>
        <p:nvGrpSpPr>
          <p:cNvPr id="7" name="Grouper 9"/>
          <p:cNvGrpSpPr/>
          <p:nvPr userDrawn="1"/>
        </p:nvGrpSpPr>
        <p:grpSpPr>
          <a:xfrm>
            <a:off x="920092" y="403179"/>
            <a:ext cx="525531" cy="171686"/>
            <a:chOff x="5391302" y="1426464"/>
            <a:chExt cx="604579" cy="197510"/>
          </a:xfrm>
          <a:solidFill>
            <a:srgbClr val="005E8B"/>
          </a:solidFill>
        </p:grpSpPr>
        <p:sp>
          <p:nvSpPr>
            <p:cNvPr id="8" name="Rectangle 7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5412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 de contenu avec texte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05402" y="1476298"/>
            <a:ext cx="7881400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Pct val="135000"/>
              <a:buFont typeface="Arial" charset="0"/>
              <a:buChar char="•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/>
              <a:t> Cliquez pour modifier les styles du texte du masque</a:t>
            </a:r>
          </a:p>
          <a:p>
            <a:pPr marL="627063" marR="0" lvl="1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Pct val="135000"/>
              <a:buFont typeface="Arial" charset="0"/>
              <a:buChar char="•"/>
              <a:tabLst/>
              <a:defRPr/>
            </a:pPr>
            <a:r>
              <a:rPr kumimoji="0" lang="fr-FR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marL="627063" marR="0" lvl="3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Tx/>
              <a:buFont typeface="Arial"/>
              <a:buChar char="–"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fr-FR" sz="923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6685B-2977-D546-9E3D-3CA676A47F0C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990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fr-FR" sz="923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6685B-2977-D546-9E3D-3CA676A47F0C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7" y="1469384"/>
            <a:ext cx="7881937" cy="4397375"/>
          </a:xfrm>
        </p:spPr>
        <p:txBody>
          <a:bodyPr/>
          <a:lstStyle>
            <a:lvl1pPr>
              <a:buClr>
                <a:srgbClr val="005E8B"/>
              </a:buClr>
              <a:defRPr>
                <a:solidFill>
                  <a:srgbClr val="005E8B"/>
                </a:solidFill>
              </a:defRPr>
            </a:lvl1pPr>
          </a:lstStyle>
          <a:p>
            <a:pPr lvl="0"/>
            <a:r>
              <a:rPr lang="fr-FR" dirty="0"/>
              <a:t> 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01346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"/>
            <a:ext cx="9144000" cy="6851309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011069" y="1855216"/>
            <a:ext cx="5590311" cy="2006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</a:t>
            </a:r>
            <a:br>
              <a:rPr lang="fr-FR" dirty="0"/>
            </a:br>
            <a:r>
              <a:rPr lang="fr-FR" dirty="0"/>
              <a:t>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11074" y="3578947"/>
            <a:ext cx="5590312" cy="1180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</a:t>
            </a:r>
            <a:br>
              <a:rPr lang="fr-FR" dirty="0"/>
            </a:br>
            <a:r>
              <a:rPr lang="fr-FR" dirty="0"/>
              <a:t>les styles du texte du masque</a:t>
            </a:r>
          </a:p>
          <a:p>
            <a:pPr lvl="0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49857" y="6390922"/>
            <a:ext cx="3515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923" b="0" i="0" smtClean="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r" defTabSz="457200"/>
            <a:fld id="{C6B7B3CB-E3BA-F74C-AB76-86EFC5843CD6}" type="slidenum">
              <a:rPr>
                <a:solidFill>
                  <a:prstClr val="black">
                    <a:tint val="75000"/>
                  </a:prstClr>
                </a:solidFill>
              </a:rPr>
              <a:pPr algn="r" defTabSz="457200"/>
              <a:t>‹N°›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Espace réservé du pied de page 4"/>
          <p:cNvSpPr txBox="1">
            <a:spLocks/>
          </p:cNvSpPr>
          <p:nvPr/>
        </p:nvSpPr>
        <p:spPr>
          <a:xfrm>
            <a:off x="3095354" y="6146185"/>
            <a:ext cx="4620586" cy="6768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br>
              <a:rPr lang="fr-FR" dirty="0">
                <a:solidFill>
                  <a:srgbClr val="00919D"/>
                </a:solidFill>
              </a:rPr>
            </a:br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</a:rPr>
              <a:t>titre de la présentation</a:t>
            </a:r>
          </a:p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Espace réservé du pied de page 4"/>
          <p:cNvSpPr txBox="1">
            <a:spLocks/>
          </p:cNvSpPr>
          <p:nvPr/>
        </p:nvSpPr>
        <p:spPr>
          <a:xfrm>
            <a:off x="6989618" y="6390922"/>
            <a:ext cx="11603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</a:rPr>
              <a:t>JJ/MM/AAAA</a:t>
            </a:r>
          </a:p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" name="Grouper 8"/>
          <p:cNvGrpSpPr/>
          <p:nvPr/>
        </p:nvGrpSpPr>
        <p:grpSpPr>
          <a:xfrm>
            <a:off x="3121487" y="2132720"/>
            <a:ext cx="525531" cy="171686"/>
            <a:chOff x="5391302" y="1426464"/>
            <a:chExt cx="604579" cy="197510"/>
          </a:xfrm>
          <a:solidFill>
            <a:srgbClr val="8B2934"/>
          </a:solidFill>
        </p:grpSpPr>
        <p:sp>
          <p:nvSpPr>
            <p:cNvPr id="10" name="Rectangle 9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solidFill>
              <a:srgbClr val="005E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srgbClr val="005E8B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solidFill>
              <a:srgbClr val="005E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srgbClr val="005E8B"/>
                </a:solidFill>
              </a:endParaRPr>
            </a:p>
          </p:txBody>
        </p:sp>
      </p:grpSp>
      <p:pic>
        <p:nvPicPr>
          <p:cNvPr id="14" name="Picture 2" descr="new 2018_MENJ_logo_vertic_vec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23" y="5450540"/>
            <a:ext cx="631385" cy="90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887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rgbClr val="005E8B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05402" y="182901"/>
            <a:ext cx="7881400" cy="1286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05402" y="1476022"/>
            <a:ext cx="7881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49948" y="6390922"/>
            <a:ext cx="4504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923" b="0" i="0" smtClean="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r" defTabSz="457200"/>
            <a:fld id="{A786685B-2977-D546-9E3D-3CA676A47F0C}" type="slidenum">
              <a:rPr>
                <a:solidFill>
                  <a:prstClr val="black">
                    <a:tint val="75000"/>
                  </a:prstClr>
                </a:solidFill>
              </a:rPr>
              <a:pPr algn="r" defTabSz="457200"/>
              <a:t>‹N°›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331" y="6249885"/>
            <a:ext cx="1219200" cy="506150"/>
          </a:xfrm>
          <a:prstGeom prst="rect">
            <a:avLst/>
          </a:prstGeom>
        </p:spPr>
      </p:pic>
      <p:grpSp>
        <p:nvGrpSpPr>
          <p:cNvPr id="10" name="Grouper 9"/>
          <p:cNvGrpSpPr/>
          <p:nvPr/>
        </p:nvGrpSpPr>
        <p:grpSpPr>
          <a:xfrm>
            <a:off x="920094" y="403179"/>
            <a:ext cx="525531" cy="171686"/>
            <a:chOff x="5391302" y="1426464"/>
            <a:chExt cx="604579" cy="197510"/>
          </a:xfrm>
          <a:solidFill>
            <a:srgbClr val="005E8B"/>
          </a:solidFill>
        </p:grpSpPr>
        <p:sp>
          <p:nvSpPr>
            <p:cNvPr id="11" name="Rectangle 10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00" y="6249885"/>
            <a:ext cx="1445620" cy="482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5002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78" r:id="rId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500" b="1" i="0" kern="1200" cap="none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177800" indent="-177800" algn="l" defTabSz="457200" rtl="0" eaLnBrk="1" latinLnBrk="0" hangingPunct="1">
        <a:spcBef>
          <a:spcPct val="20000"/>
        </a:spcBef>
        <a:buClr>
          <a:srgbClr val="005E8B"/>
        </a:buClr>
        <a:buSzPct val="114000"/>
        <a:buFont typeface="Wingdings" charset="2"/>
        <a:buChar char="§"/>
        <a:defRPr sz="1800" b="1" i="0" kern="1200">
          <a:solidFill>
            <a:srgbClr val="005E8B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627063" indent="-169863" algn="l" defTabSz="457200" rtl="0" eaLnBrk="1" latinLnBrk="0" hangingPunct="1">
        <a:spcBef>
          <a:spcPct val="20000"/>
        </a:spcBef>
        <a:buClr>
          <a:srgbClr val="005E8B"/>
        </a:buClr>
        <a:buSzPct val="135000"/>
        <a:buFont typeface="Arial" charset="0"/>
        <a:buChar char="•"/>
        <a:defRPr sz="1300" b="1" i="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627063" indent="0" algn="l" defTabSz="457200" rtl="0" eaLnBrk="1" latinLnBrk="0" hangingPunct="1">
        <a:spcBef>
          <a:spcPct val="20000"/>
        </a:spcBef>
        <a:buFont typeface="Arial" charset="0"/>
        <a:buNone/>
        <a:defRPr sz="1300" b="0" i="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627063" indent="177800" algn="l" defTabSz="457200" rtl="0" eaLnBrk="1" latinLnBrk="0" hangingPunct="1">
        <a:spcBef>
          <a:spcPct val="20000"/>
        </a:spcBef>
        <a:buClr>
          <a:srgbClr val="005E8B"/>
        </a:buClr>
        <a:buFont typeface="Arial"/>
        <a:buChar char="–"/>
        <a:defRPr sz="1100" b="0" i="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806450" indent="0" algn="l" defTabSz="457200" rtl="0" eaLnBrk="1" latinLnBrk="0" hangingPunct="1">
        <a:spcBef>
          <a:spcPct val="20000"/>
        </a:spcBef>
        <a:buFont typeface="Arial"/>
        <a:buNone/>
        <a:defRPr sz="1100" b="0" i="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05402" y="182897"/>
            <a:ext cx="7881400" cy="1286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05402" y="1476022"/>
            <a:ext cx="7881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49946" y="6390918"/>
            <a:ext cx="4504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923" b="0" i="0" smtClean="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r" defTabSz="457200"/>
            <a:fld id="{A786685B-2977-D546-9E3D-3CA676A47F0C}" type="slidenum">
              <a:rPr>
                <a:solidFill>
                  <a:prstClr val="black">
                    <a:tint val="75000"/>
                  </a:prstClr>
                </a:solidFill>
              </a:rPr>
              <a:pPr algn="r" defTabSz="457200"/>
              <a:t>‹N°›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331" y="6249885"/>
            <a:ext cx="1219200" cy="506150"/>
          </a:xfrm>
          <a:prstGeom prst="rect">
            <a:avLst/>
          </a:prstGeom>
        </p:spPr>
      </p:pic>
      <p:grpSp>
        <p:nvGrpSpPr>
          <p:cNvPr id="10" name="Grouper 9"/>
          <p:cNvGrpSpPr/>
          <p:nvPr/>
        </p:nvGrpSpPr>
        <p:grpSpPr>
          <a:xfrm>
            <a:off x="920092" y="403179"/>
            <a:ext cx="525531" cy="171686"/>
            <a:chOff x="5391302" y="1426464"/>
            <a:chExt cx="604579" cy="197510"/>
          </a:xfrm>
          <a:solidFill>
            <a:srgbClr val="005E8B"/>
          </a:solidFill>
        </p:grpSpPr>
        <p:sp>
          <p:nvSpPr>
            <p:cNvPr id="11" name="Rectangle 10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00" y="6249885"/>
            <a:ext cx="1445620" cy="482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3686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500" b="1" i="0" kern="1200" cap="none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177800" indent="-177800" algn="l" defTabSz="457200" rtl="0" eaLnBrk="1" latinLnBrk="0" hangingPunct="1">
        <a:spcBef>
          <a:spcPct val="20000"/>
        </a:spcBef>
        <a:buClr>
          <a:srgbClr val="005E8B"/>
        </a:buClr>
        <a:buSzPct val="114000"/>
        <a:buFont typeface="Wingdings" charset="2"/>
        <a:buChar char="§"/>
        <a:defRPr sz="1800" b="1" i="0" kern="1200">
          <a:solidFill>
            <a:srgbClr val="005E8B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627063" indent="-169863" algn="l" defTabSz="457200" rtl="0" eaLnBrk="1" latinLnBrk="0" hangingPunct="1">
        <a:spcBef>
          <a:spcPct val="20000"/>
        </a:spcBef>
        <a:buClr>
          <a:srgbClr val="005E8B"/>
        </a:buClr>
        <a:buSzPct val="135000"/>
        <a:buFont typeface="Arial" charset="0"/>
        <a:buChar char="•"/>
        <a:defRPr sz="1300" b="1" i="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627063" indent="0" algn="l" defTabSz="457200" rtl="0" eaLnBrk="1" latinLnBrk="0" hangingPunct="1">
        <a:spcBef>
          <a:spcPct val="20000"/>
        </a:spcBef>
        <a:buFont typeface="Arial" charset="0"/>
        <a:buNone/>
        <a:defRPr sz="1300" b="0" i="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627063" indent="177800" algn="l" defTabSz="457200" rtl="0" eaLnBrk="1" latinLnBrk="0" hangingPunct="1">
        <a:spcBef>
          <a:spcPct val="20000"/>
        </a:spcBef>
        <a:buClr>
          <a:srgbClr val="005E8B"/>
        </a:buClr>
        <a:buFont typeface="Arial"/>
        <a:buChar char="–"/>
        <a:defRPr sz="1100" b="0" i="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806450" indent="0" algn="l" defTabSz="457200" rtl="0" eaLnBrk="1" latinLnBrk="0" hangingPunct="1">
        <a:spcBef>
          <a:spcPct val="20000"/>
        </a:spcBef>
        <a:buFont typeface="Arial"/>
        <a:buNone/>
        <a:defRPr sz="1100" b="0" i="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05401" y="182891"/>
            <a:ext cx="7881400" cy="1286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05401" y="1476022"/>
            <a:ext cx="7881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49943" y="6390912"/>
            <a:ext cx="4504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923" b="0" i="0" smtClean="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r" defTabSz="457200"/>
            <a:fld id="{A786685B-2977-D546-9E3D-3CA676A47F0C}" type="slidenum">
              <a:rPr>
                <a:solidFill>
                  <a:prstClr val="black">
                    <a:tint val="75000"/>
                  </a:prstClr>
                </a:solidFill>
              </a:rPr>
              <a:pPr algn="r" defTabSz="457200"/>
              <a:t>‹N°›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331" y="6249885"/>
            <a:ext cx="1219200" cy="506150"/>
          </a:xfrm>
          <a:prstGeom prst="rect">
            <a:avLst/>
          </a:prstGeom>
        </p:spPr>
      </p:pic>
      <p:grpSp>
        <p:nvGrpSpPr>
          <p:cNvPr id="10" name="Grouper 9"/>
          <p:cNvGrpSpPr/>
          <p:nvPr/>
        </p:nvGrpSpPr>
        <p:grpSpPr>
          <a:xfrm>
            <a:off x="920089" y="403179"/>
            <a:ext cx="525531" cy="171686"/>
            <a:chOff x="5391302" y="1426464"/>
            <a:chExt cx="604579" cy="197510"/>
          </a:xfrm>
          <a:solidFill>
            <a:srgbClr val="005E8B"/>
          </a:solidFill>
        </p:grpSpPr>
        <p:sp>
          <p:nvSpPr>
            <p:cNvPr id="11" name="Rectangle 10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00" y="6249885"/>
            <a:ext cx="1445620" cy="482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889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500" b="1" i="0" kern="1200" cap="none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177800" indent="-177800" algn="l" defTabSz="457200" rtl="0" eaLnBrk="1" latinLnBrk="0" hangingPunct="1">
        <a:spcBef>
          <a:spcPct val="20000"/>
        </a:spcBef>
        <a:buClr>
          <a:srgbClr val="005E8B"/>
        </a:buClr>
        <a:buSzPct val="114000"/>
        <a:buFont typeface="Wingdings" charset="2"/>
        <a:buChar char="§"/>
        <a:defRPr sz="1800" b="1" i="0" kern="1200">
          <a:solidFill>
            <a:srgbClr val="005E8B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627063" indent="-169863" algn="l" defTabSz="457200" rtl="0" eaLnBrk="1" latinLnBrk="0" hangingPunct="1">
        <a:spcBef>
          <a:spcPct val="20000"/>
        </a:spcBef>
        <a:buClr>
          <a:srgbClr val="005E8B"/>
        </a:buClr>
        <a:buSzPct val="135000"/>
        <a:buFont typeface="Arial" charset="0"/>
        <a:buChar char="•"/>
        <a:defRPr sz="1300" b="1" i="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627063" indent="0" algn="l" defTabSz="457200" rtl="0" eaLnBrk="1" latinLnBrk="0" hangingPunct="1">
        <a:spcBef>
          <a:spcPct val="20000"/>
        </a:spcBef>
        <a:buFont typeface="Arial" charset="0"/>
        <a:buNone/>
        <a:defRPr sz="1300" b="0" i="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627063" indent="177800" algn="l" defTabSz="457200" rtl="0" eaLnBrk="1" latinLnBrk="0" hangingPunct="1">
        <a:spcBef>
          <a:spcPct val="20000"/>
        </a:spcBef>
        <a:buClr>
          <a:srgbClr val="005E8B"/>
        </a:buClr>
        <a:buFont typeface="Arial"/>
        <a:buChar char="–"/>
        <a:defRPr sz="1100" b="0" i="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806450" indent="0" algn="l" defTabSz="457200" rtl="0" eaLnBrk="1" latinLnBrk="0" hangingPunct="1">
        <a:spcBef>
          <a:spcPct val="20000"/>
        </a:spcBef>
        <a:buFont typeface="Arial"/>
        <a:buNone/>
        <a:defRPr sz="1100" b="0" i="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slide" Target="slide7.xml"/><Relationship Id="rId7" Type="http://schemas.openxmlformats.org/officeDocument/2006/relationships/slide" Target="slide27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13.xml"/><Relationship Id="rId4" Type="http://schemas.openxmlformats.org/officeDocument/2006/relationships/slide" Target="slide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d.ac-versailles.fr/" TargetMode="External"/><Relationship Id="rId2" Type="http://schemas.openxmlformats.org/officeDocument/2006/relationships/hyperlink" Target="https://intranet.in.ac-academie.f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C2CA9C-0D68-437B-9D8F-0D4A5AC97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ADAGE national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AB00D01-98A5-455E-A4D7-F28588B49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7B3CB-E3BA-F74C-AB76-86EFC5843CD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E856B6D-9C8F-470D-BCD0-614E57EC3A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Qui ? Quoi ? Quand ? Comment ?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7B24A5C-8DB8-40F0-983D-8FE16BA58B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11068" y="3370130"/>
            <a:ext cx="5809404" cy="1156980"/>
          </a:xfrm>
        </p:spPr>
        <p:txBody>
          <a:bodyPr/>
          <a:lstStyle/>
          <a:p>
            <a:r>
              <a:rPr lang="fr-FR" dirty="0"/>
              <a:t>Saisie d’un projet pour le 2</a:t>
            </a:r>
            <a:r>
              <a:rPr lang="fr-FR" baseline="30000" dirty="0"/>
              <a:t>nd</a:t>
            </a:r>
            <a:r>
              <a:rPr lang="fr-FR" dirty="0"/>
              <a:t> degré.</a:t>
            </a:r>
          </a:p>
          <a:p>
            <a:r>
              <a:rPr lang="fr-FR" dirty="0"/>
              <a:t>Pas-à-pas.</a:t>
            </a:r>
          </a:p>
        </p:txBody>
      </p:sp>
    </p:spTree>
    <p:extLst>
      <p:ext uri="{BB962C8B-B14F-4D97-AF65-F5344CB8AC3E}">
        <p14:creationId xmlns:p14="http://schemas.microsoft.com/office/powerpoint/2010/main" val="3165321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1DA65E-7DCC-4CEF-B53A-F56371316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ADAGE - </a:t>
            </a:r>
            <a:r>
              <a:rPr lang="fr-FR" sz="2800" dirty="0"/>
              <a:t>Saisie / modification d’un projet.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D84DB7D-BF5F-480B-8B25-8568310B1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7B3CB-E3BA-F74C-AB76-86EFC5843CD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432BABB-5C3A-4319-B07D-E1DC728375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0CA422D-72A0-44D7-A162-6377297267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L’accès au projet</a:t>
            </a:r>
          </a:p>
        </p:txBody>
      </p:sp>
    </p:spTree>
    <p:extLst>
      <p:ext uri="{BB962C8B-B14F-4D97-AF65-F5344CB8AC3E}">
        <p14:creationId xmlns:p14="http://schemas.microsoft.com/office/powerpoint/2010/main" val="3188587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B50725-0B15-48E8-A7A2-A15FCA818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402" y="269855"/>
            <a:ext cx="7881400" cy="1286937"/>
          </a:xfrm>
        </p:spPr>
        <p:txBody>
          <a:bodyPr/>
          <a:lstStyle/>
          <a:p>
            <a:r>
              <a:rPr lang="fr-FR" dirty="0"/>
              <a:t>Saisie / modification d’un projet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EA127AE-1EA3-4332-9CE2-57F86BA10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882F952-E598-443D-A795-33E56C29DE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Un projet est modifiable par le chef d’établissement et/ou un rédacteur de projets tant que la campagne est </a:t>
            </a:r>
            <a:r>
              <a:rPr lang="fr-FR" dirty="0">
                <a:solidFill>
                  <a:srgbClr val="7030A0"/>
                </a:solidFill>
              </a:rPr>
              <a:t>active et ouverte</a:t>
            </a:r>
            <a:r>
              <a:rPr lang="fr-FR" dirty="0"/>
              <a:t>.</a:t>
            </a:r>
          </a:p>
          <a:p>
            <a:endParaRPr lang="fr-FR" dirty="0"/>
          </a:p>
          <a:p>
            <a:r>
              <a:rPr lang="fr-FR" dirty="0">
                <a:solidFill>
                  <a:schemeClr val="accent6"/>
                </a:solidFill>
              </a:rPr>
              <a:t>Cliquer sur le nom du projet (lien) pour y accéder en modification.</a:t>
            </a:r>
          </a:p>
          <a:p>
            <a:endParaRPr lang="fr-FR" dirty="0">
              <a:solidFill>
                <a:schemeClr val="accent6"/>
              </a:solidFill>
            </a:endParaRPr>
          </a:p>
          <a:p>
            <a:endParaRPr lang="fr-FR" dirty="0">
              <a:solidFill>
                <a:schemeClr val="accent6"/>
              </a:solidFill>
            </a:endParaRPr>
          </a:p>
          <a:p>
            <a:endParaRPr lang="fr-FR" dirty="0">
              <a:solidFill>
                <a:schemeClr val="accent6"/>
              </a:solidFill>
            </a:endParaRPr>
          </a:p>
          <a:p>
            <a:endParaRPr lang="fr-FR" dirty="0">
              <a:solidFill>
                <a:schemeClr val="accent6"/>
              </a:solidFill>
            </a:endParaRPr>
          </a:p>
          <a:p>
            <a:endParaRPr lang="fr-FR" dirty="0">
              <a:solidFill>
                <a:schemeClr val="accent6"/>
              </a:solidFill>
            </a:endParaRPr>
          </a:p>
          <a:p>
            <a:endParaRPr lang="fr-FR" dirty="0">
              <a:solidFill>
                <a:schemeClr val="accent6"/>
              </a:solidFill>
            </a:endParaRPr>
          </a:p>
          <a:p>
            <a:r>
              <a:rPr lang="fr-FR" dirty="0"/>
              <a:t>Cliquer sur le numéro d’une étape permet d’y accéder directement.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33D1E92-B29D-40E9-8796-5C9748DDC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884578"/>
            <a:ext cx="8892480" cy="1859966"/>
          </a:xfrm>
          <a:prstGeom prst="rect">
            <a:avLst/>
          </a:prstGeom>
        </p:spPr>
      </p:pic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49A7DE3A-1822-4F02-92F7-6F8A0B85FFA8}"/>
              </a:ext>
            </a:extLst>
          </p:cNvPr>
          <p:cNvSpPr/>
          <p:nvPr/>
        </p:nvSpPr>
        <p:spPr>
          <a:xfrm>
            <a:off x="251520" y="4293096"/>
            <a:ext cx="576064" cy="288032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9053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A978957-1137-44AB-9C6B-558831EBE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381" y="3471678"/>
            <a:ext cx="5411425" cy="3314314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5738764-63A6-43B0-9EE2-ADF7D0AA8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402" y="1412776"/>
            <a:ext cx="7881400" cy="458948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1600" dirty="0">
                <a:solidFill>
                  <a:srgbClr val="005E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Détail du suivi des étapes.</a:t>
            </a:r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>
              <a:solidFill>
                <a:srgbClr val="005E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valider une étape, il faut cliquer sur le bouton « Enregistrer ».</a:t>
            </a:r>
          </a:p>
          <a:p>
            <a:r>
              <a:rPr lang="fr-FR" sz="1600" dirty="0">
                <a:solidFill>
                  <a:srgbClr val="005E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l’enregistrement, les champs obligatoires non saisis sont signalés en rouge.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72A2B49-F164-4AEA-BAF7-490F0D146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Saisie / modification d’un projet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D37009D-2B45-4390-BAEE-EE32123AB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2051" name="Connecteur droit avec flèche 2050">
            <a:extLst>
              <a:ext uri="{FF2B5EF4-FFF2-40B4-BE49-F238E27FC236}">
                <a16:creationId xmlns:a16="http://schemas.microsoft.com/office/drawing/2014/main" id="{70BF3B5E-323F-4338-A1C8-750C31218008}"/>
              </a:ext>
            </a:extLst>
          </p:cNvPr>
          <p:cNvCxnSpPr>
            <a:cxnSpLocks/>
            <a:stCxn id="2048" idx="3"/>
          </p:cNvCxnSpPr>
          <p:nvPr/>
        </p:nvCxnSpPr>
        <p:spPr>
          <a:xfrm>
            <a:off x="3021008" y="2000590"/>
            <a:ext cx="432048" cy="1800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54" name="Connecteur droit avec flèche 2053">
            <a:extLst>
              <a:ext uri="{FF2B5EF4-FFF2-40B4-BE49-F238E27FC236}">
                <a16:creationId xmlns:a16="http://schemas.microsoft.com/office/drawing/2014/main" id="{294E61DF-9CFB-4FB0-917A-90A0E8F1ADA3}"/>
              </a:ext>
            </a:extLst>
          </p:cNvPr>
          <p:cNvCxnSpPr>
            <a:cxnSpLocks/>
            <a:stCxn id="35" idx="0"/>
          </p:cNvCxnSpPr>
          <p:nvPr/>
        </p:nvCxnSpPr>
        <p:spPr>
          <a:xfrm flipH="1" flipV="1">
            <a:off x="3887925" y="2140952"/>
            <a:ext cx="108012" cy="2880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063" name="Rectangle : coins arrondis 2062">
            <a:extLst>
              <a:ext uri="{FF2B5EF4-FFF2-40B4-BE49-F238E27FC236}">
                <a16:creationId xmlns:a16="http://schemas.microsoft.com/office/drawing/2014/main" id="{99C68FD0-33AF-44E1-A20A-2311403BC9FF}"/>
              </a:ext>
            </a:extLst>
          </p:cNvPr>
          <p:cNvSpPr/>
          <p:nvPr/>
        </p:nvSpPr>
        <p:spPr>
          <a:xfrm>
            <a:off x="1853698" y="5229200"/>
            <a:ext cx="2088233" cy="504056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345D8D21-8565-4DBE-B285-19862874E7BA}"/>
              </a:ext>
            </a:extLst>
          </p:cNvPr>
          <p:cNvSpPr/>
          <p:nvPr/>
        </p:nvSpPr>
        <p:spPr>
          <a:xfrm>
            <a:off x="6732240" y="6515752"/>
            <a:ext cx="504056" cy="297624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81A3593-D47C-4EB0-AA0E-E30C35F1A5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531" y="1746330"/>
            <a:ext cx="2124075" cy="752475"/>
          </a:xfrm>
          <a:prstGeom prst="rect">
            <a:avLst/>
          </a:prstGeom>
        </p:spPr>
      </p:pic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04902F55-33A4-47CB-B4EB-3A7A95C0BFEF}"/>
              </a:ext>
            </a:extLst>
          </p:cNvPr>
          <p:cNvSpPr/>
          <p:nvPr/>
        </p:nvSpPr>
        <p:spPr>
          <a:xfrm>
            <a:off x="3095837" y="2428984"/>
            <a:ext cx="1800200" cy="360040"/>
          </a:xfrm>
          <a:prstGeom prst="round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/>
              <a:t>Étape en cours</a:t>
            </a:r>
          </a:p>
        </p:txBody>
      </p:sp>
      <p:sp>
        <p:nvSpPr>
          <p:cNvPr id="2048" name="Rectangle : coins arrondis 2047">
            <a:extLst>
              <a:ext uri="{FF2B5EF4-FFF2-40B4-BE49-F238E27FC236}">
                <a16:creationId xmlns:a16="http://schemas.microsoft.com/office/drawing/2014/main" id="{121C9E2E-FFEB-495C-890F-5901800C66F9}"/>
              </a:ext>
            </a:extLst>
          </p:cNvPr>
          <p:cNvSpPr/>
          <p:nvPr/>
        </p:nvSpPr>
        <p:spPr>
          <a:xfrm>
            <a:off x="1220808" y="1820570"/>
            <a:ext cx="1800200" cy="360040"/>
          </a:xfrm>
          <a:prstGeom prst="round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/>
              <a:t>Étape validée</a:t>
            </a:r>
          </a:p>
        </p:txBody>
      </p:sp>
      <p:sp>
        <p:nvSpPr>
          <p:cNvPr id="36" name="Rectangle : coins arrondis 35">
            <a:extLst>
              <a:ext uri="{FF2B5EF4-FFF2-40B4-BE49-F238E27FC236}">
                <a16:creationId xmlns:a16="http://schemas.microsoft.com/office/drawing/2014/main" id="{1481D644-2596-48B1-8815-17C7B52ECC67}"/>
              </a:ext>
            </a:extLst>
          </p:cNvPr>
          <p:cNvSpPr/>
          <p:nvPr/>
        </p:nvSpPr>
        <p:spPr>
          <a:xfrm>
            <a:off x="5590808" y="1806672"/>
            <a:ext cx="2505528" cy="360040"/>
          </a:xfrm>
          <a:prstGeom prst="round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/>
              <a:t>Étapes non enregistrées</a:t>
            </a:r>
          </a:p>
        </p:txBody>
      </p:sp>
      <p:cxnSp>
        <p:nvCxnSpPr>
          <p:cNvPr id="2056" name="Connecteur droit avec flèche 2055">
            <a:extLst>
              <a:ext uri="{FF2B5EF4-FFF2-40B4-BE49-F238E27FC236}">
                <a16:creationId xmlns:a16="http://schemas.microsoft.com/office/drawing/2014/main" id="{47E7FF94-BAAF-4597-BF10-57F21833A7C5}"/>
              </a:ext>
            </a:extLst>
          </p:cNvPr>
          <p:cNvCxnSpPr>
            <a:cxnSpLocks/>
            <a:stCxn id="36" idx="1"/>
          </p:cNvCxnSpPr>
          <p:nvPr/>
        </p:nvCxnSpPr>
        <p:spPr>
          <a:xfrm flipH="1">
            <a:off x="5144008" y="1986692"/>
            <a:ext cx="446800" cy="720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0419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C3BDF1-A378-4D4E-B083-2D8540AFD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ADAGE - Détail des étapes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0BB4341-501C-434E-A30E-E54C91871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7B3CB-E3BA-F74C-AB76-86EFC5843CD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DD95FC-B827-4DF7-85FB-EE0402394D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ECED124-D68C-47B2-A35C-8875DAE08B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Que mettre dans le projet ?</a:t>
            </a:r>
          </a:p>
        </p:txBody>
      </p:sp>
    </p:spTree>
    <p:extLst>
      <p:ext uri="{BB962C8B-B14F-4D97-AF65-F5344CB8AC3E}">
        <p14:creationId xmlns:p14="http://schemas.microsoft.com/office/powerpoint/2010/main" val="1682672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57A8CD3-3451-4FD8-AB71-55AB01272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913112"/>
            <a:ext cx="8676456" cy="289215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AF9A1C6-0020-4C28-B7E9-CA0BC10C6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402" y="269855"/>
            <a:ext cx="7881400" cy="1286937"/>
          </a:xfrm>
        </p:spPr>
        <p:txBody>
          <a:bodyPr/>
          <a:lstStyle/>
          <a:p>
            <a:r>
              <a:rPr lang="fr-FR" dirty="0"/>
              <a:t>Détail des étapes</a:t>
            </a:r>
            <a:br>
              <a:rPr lang="fr-FR" dirty="0"/>
            </a:br>
            <a:r>
              <a:rPr lang="fr-FR" dirty="0"/>
              <a:t>Etape 1 : données générales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4D67258-DB35-49ED-82B7-24F629BAE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1324DEE-4DD6-4EA8-9475-0E84D56D0B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4869" y="1340769"/>
            <a:ext cx="7881937" cy="5328591"/>
          </a:xfrm>
        </p:spPr>
        <p:txBody>
          <a:bodyPr>
            <a:normAutofit/>
          </a:bodyPr>
          <a:lstStyle/>
          <a:p>
            <a:r>
              <a:rPr lang="fr-FR" sz="1400" dirty="0">
                <a:solidFill>
                  <a:schemeClr val="accent2"/>
                </a:solidFill>
              </a:rPr>
              <a:t>Remarque : les informations saisies dans cet écran sont valables pour </a:t>
            </a:r>
            <a:r>
              <a:rPr lang="fr-FR" sz="1400" u="sng" dirty="0">
                <a:solidFill>
                  <a:schemeClr val="accent2"/>
                </a:solidFill>
              </a:rPr>
              <a:t>tous</a:t>
            </a:r>
            <a:r>
              <a:rPr lang="fr-FR" sz="1400" dirty="0">
                <a:solidFill>
                  <a:schemeClr val="accent2"/>
                </a:solidFill>
              </a:rPr>
              <a:t> les projets de cette campagne. </a:t>
            </a:r>
            <a:r>
              <a:rPr lang="fr-FR" sz="1400" dirty="0"/>
              <a:t>Mais l’étape sera tout de même à enregistrer pour </a:t>
            </a:r>
            <a:r>
              <a:rPr lang="fr-FR" sz="1400" u="sng" dirty="0"/>
              <a:t>chaque</a:t>
            </a:r>
            <a:r>
              <a:rPr lang="fr-FR" sz="1400" dirty="0"/>
              <a:t> projet</a:t>
            </a:r>
            <a:r>
              <a:rPr lang="fr-FR" sz="1400" dirty="0">
                <a:solidFill>
                  <a:schemeClr val="accent2"/>
                </a:solidFill>
              </a:rPr>
              <a:t>.</a:t>
            </a:r>
          </a:p>
          <a:p>
            <a:r>
              <a:rPr lang="fr-FR" sz="1400" dirty="0"/>
              <a:t>L’étape 1 concerne les données générales </a:t>
            </a:r>
            <a:r>
              <a:rPr lang="fr-FR" sz="1400" u="sng" dirty="0"/>
              <a:t>de l’établissement.</a:t>
            </a:r>
            <a:endParaRPr lang="fr-FR" sz="1400" dirty="0">
              <a:solidFill>
                <a:schemeClr val="accent2"/>
              </a:solidFill>
            </a:endParaRPr>
          </a:p>
          <a:p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Sélectionner le ou les professeurs référents culture pour l’établissement. </a:t>
            </a:r>
          </a:p>
          <a:p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Eventuellement, cliquer pour activer la labellisation E3D.</a:t>
            </a:r>
          </a:p>
          <a:p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Cliquer sur le bouton « Enregistrer » pour valider cette étape.</a:t>
            </a:r>
          </a:p>
          <a:p>
            <a:endParaRPr lang="fr-FR" sz="14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fr-FR" sz="14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fr-FR" sz="14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fr-FR" sz="14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fr-FR" sz="14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fr-FR" sz="14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fr-FR" sz="14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fr-FR" sz="14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fr-FR" sz="14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fr-FR" sz="14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fr-FR" sz="14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fr-FR" sz="14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fr-FR" sz="1400" dirty="0"/>
              <a:t>L’étape est enregistrée et l’application passe automatiquement à la suivante.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B77C7461-73D4-4E6F-86BE-1D53BB87A91C}"/>
              </a:ext>
            </a:extLst>
          </p:cNvPr>
          <p:cNvSpPr/>
          <p:nvPr/>
        </p:nvSpPr>
        <p:spPr>
          <a:xfrm>
            <a:off x="8115200" y="5396244"/>
            <a:ext cx="864096" cy="362325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F062DDA6-1B61-4E01-A785-EC63FA98BC4D}"/>
              </a:ext>
            </a:extLst>
          </p:cNvPr>
          <p:cNvSpPr/>
          <p:nvPr/>
        </p:nvSpPr>
        <p:spPr>
          <a:xfrm>
            <a:off x="7505751" y="3674492"/>
            <a:ext cx="1458737" cy="330572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55F16412-B90B-4EEF-8DD4-47C34D6A38E3}"/>
              </a:ext>
            </a:extLst>
          </p:cNvPr>
          <p:cNvSpPr/>
          <p:nvPr/>
        </p:nvSpPr>
        <p:spPr>
          <a:xfrm>
            <a:off x="395536" y="4437112"/>
            <a:ext cx="4968552" cy="864096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5503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450DB4-E42D-4877-AC7C-78173DC59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402" y="269855"/>
            <a:ext cx="7881400" cy="1286937"/>
          </a:xfrm>
        </p:spPr>
        <p:txBody>
          <a:bodyPr/>
          <a:lstStyle/>
          <a:p>
            <a:r>
              <a:rPr lang="fr-FR" dirty="0"/>
              <a:t>Détail des étapes</a:t>
            </a:r>
            <a:br>
              <a:rPr lang="fr-FR" dirty="0"/>
            </a:br>
            <a:r>
              <a:rPr lang="fr-FR" dirty="0"/>
              <a:t>Etape 2 : le projet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4AFE97B-BD3F-4D31-A77D-17B43877C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4776C85-D358-423E-9EA9-97CD0965A3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4869" y="1412776"/>
            <a:ext cx="8231627" cy="4752528"/>
          </a:xfrm>
        </p:spPr>
        <p:txBody>
          <a:bodyPr>
            <a:normAutofit/>
          </a:bodyPr>
          <a:lstStyle/>
          <a:p>
            <a:r>
              <a:rPr lang="fr-FR" dirty="0"/>
              <a:t>L’étape 2 concerne les données générales </a:t>
            </a:r>
            <a:r>
              <a:rPr lang="fr-FR" u="sng" dirty="0"/>
              <a:t>du projet</a:t>
            </a:r>
            <a:r>
              <a:rPr lang="fr-FR" dirty="0"/>
              <a:t>. </a:t>
            </a:r>
          </a:p>
          <a:p>
            <a:r>
              <a:rPr lang="fr-FR" dirty="0"/>
              <a:t>Pour pouvoir enregistrer, il faut saisir à minima le titre, la description et au moins un domaine artistique et culturel.</a:t>
            </a:r>
          </a:p>
          <a:p>
            <a:r>
              <a:rPr lang="fr-FR" dirty="0"/>
              <a:t>Pour déclarer un projet inter-degré, il faut activer le champ « Articulation avec un projet 1</a:t>
            </a:r>
            <a:r>
              <a:rPr lang="fr-FR" baseline="30000" dirty="0"/>
              <a:t>er</a:t>
            </a:r>
            <a:r>
              <a:rPr lang="fr-FR" dirty="0"/>
              <a:t> degré » et saisir le ou les établissements concernés :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Il est aussi possible d’associer d’autres établissements au projet :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>
                <a:solidFill>
                  <a:schemeClr val="accent6"/>
                </a:solidFill>
              </a:rPr>
              <a:t>Saisir au moins les champs obligatoires et cliquer sur « Enregistrer » pour valider et passer à l’étape suivante.</a:t>
            </a:r>
          </a:p>
          <a:p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45799E0-4FD5-40CD-B9A7-45A1D9734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88" y="3284984"/>
            <a:ext cx="8610600" cy="79057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4206252-AD61-440D-9947-4D579C571A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888" y="4569693"/>
            <a:ext cx="8610600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091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4776C85-D358-423E-9EA9-97CD0965A3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4869" y="1340768"/>
            <a:ext cx="7881937" cy="4968551"/>
          </a:xfrm>
        </p:spPr>
        <p:txBody>
          <a:bodyPr>
            <a:normAutofit/>
          </a:bodyPr>
          <a:lstStyle/>
          <a:p>
            <a:r>
              <a:rPr lang="fr-FR" dirty="0"/>
              <a:t>L’étape 3 concerne les personnes et/ou structures externe ou interne à l’établissement participant au projet.</a:t>
            </a:r>
          </a:p>
          <a:p>
            <a:r>
              <a:rPr lang="fr-FR" dirty="0"/>
              <a:t>Les 3 premiers champs sont obligatoires.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Si la ou les classes voulues se sont pas dans la liste, il est possible de les créer à ce moment :</a:t>
            </a:r>
          </a:p>
          <a:p>
            <a:pPr lvl="1"/>
            <a:r>
              <a:rPr lang="fr-FR" dirty="0">
                <a:solidFill>
                  <a:schemeClr val="accent6"/>
                </a:solidFill>
              </a:rPr>
              <a:t>Cliquer sur le bouton « Créer une classe ».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E450DB4-E42D-4877-AC7C-78173DC59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402" y="269855"/>
            <a:ext cx="7881400" cy="1286937"/>
          </a:xfrm>
        </p:spPr>
        <p:txBody>
          <a:bodyPr/>
          <a:lstStyle/>
          <a:p>
            <a:r>
              <a:rPr lang="fr-FR" dirty="0"/>
              <a:t>Détail des étapes</a:t>
            </a:r>
            <a:br>
              <a:rPr lang="fr-FR" dirty="0"/>
            </a:br>
            <a:r>
              <a:rPr lang="fr-FR" dirty="0"/>
              <a:t>Etape 3 : les participants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4AFE97B-BD3F-4D31-A77D-17B43877C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6F5C262-A775-4FCC-9B41-6E376B6AE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2276871"/>
            <a:ext cx="4957050" cy="3024337"/>
          </a:xfrm>
          <a:prstGeom prst="rect">
            <a:avLst/>
          </a:prstGeom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07267A4C-95EC-413F-8CCF-25DD2540B06E}"/>
              </a:ext>
            </a:extLst>
          </p:cNvPr>
          <p:cNvSpPr/>
          <p:nvPr/>
        </p:nvSpPr>
        <p:spPr>
          <a:xfrm>
            <a:off x="1763688" y="3573016"/>
            <a:ext cx="576064" cy="144016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9891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DDEEDB-162B-49FE-9AE8-1112A0C3F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402" y="269855"/>
            <a:ext cx="7881400" cy="1286937"/>
          </a:xfrm>
        </p:spPr>
        <p:txBody>
          <a:bodyPr/>
          <a:lstStyle/>
          <a:p>
            <a:r>
              <a:rPr lang="fr-FR" dirty="0"/>
              <a:t>Détail des étapes</a:t>
            </a:r>
            <a:br>
              <a:rPr lang="fr-FR" dirty="0"/>
            </a:br>
            <a:r>
              <a:rPr lang="fr-FR" dirty="0"/>
              <a:t>Etape 3 : les participants – création d’une classe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2959AF-43BE-4B94-9418-2C0BFA897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6CF27F6-1EC4-4FD9-944C-65EF56329D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4869" y="1471083"/>
            <a:ext cx="8087611" cy="4598988"/>
          </a:xfrm>
        </p:spPr>
        <p:txBody>
          <a:bodyPr>
            <a:normAutofit/>
          </a:bodyPr>
          <a:lstStyle/>
          <a:p>
            <a:r>
              <a:rPr lang="fr-FR" dirty="0"/>
              <a:t>Une nouvelle fenêtre s’ouvre pour permettre la saisie des informations de la classe.</a:t>
            </a:r>
          </a:p>
          <a:p>
            <a:r>
              <a:rPr lang="fr-FR" dirty="0"/>
              <a:t>Au moins un niveau et son effectif </a:t>
            </a:r>
          </a:p>
          <a:p>
            <a:pPr marL="0" indent="0">
              <a:buNone/>
            </a:pPr>
            <a:r>
              <a:rPr lang="fr-FR" dirty="0"/>
              <a:t>et un enseignant sont obligatoires.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>
              <a:solidFill>
                <a:schemeClr val="accent6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accent6"/>
                </a:solidFill>
              </a:rPr>
              <a:t>Saisir les champs et cliquer sur le </a:t>
            </a:r>
          </a:p>
          <a:p>
            <a:pPr marL="0" indent="0">
              <a:buNone/>
            </a:pPr>
            <a:r>
              <a:rPr lang="fr-FR" dirty="0">
                <a:solidFill>
                  <a:schemeClr val="accent6"/>
                </a:solidFill>
              </a:rPr>
              <a:t>bouton « Enregistrer ».</a:t>
            </a:r>
          </a:p>
          <a:p>
            <a:endParaRPr lang="fr-FR" dirty="0"/>
          </a:p>
          <a:p>
            <a:r>
              <a:rPr lang="fr-FR" dirty="0"/>
              <a:t>La classe est automatiquement </a:t>
            </a:r>
          </a:p>
          <a:p>
            <a:pPr marL="0" indent="0">
              <a:buNone/>
            </a:pPr>
            <a:r>
              <a:rPr lang="fr-FR" dirty="0"/>
              <a:t>ajoutée dans les classes engagées.</a:t>
            </a:r>
          </a:p>
          <a:p>
            <a:endParaRPr lang="fr-FR" dirty="0">
              <a:solidFill>
                <a:schemeClr val="accent6"/>
              </a:solidFill>
            </a:endParaRPr>
          </a:p>
          <a:p>
            <a:endParaRPr lang="fr-FR" dirty="0">
              <a:solidFill>
                <a:schemeClr val="accent6"/>
              </a:solidFill>
            </a:endParaRPr>
          </a:p>
          <a:p>
            <a:r>
              <a:rPr lang="fr-FR" dirty="0">
                <a:solidFill>
                  <a:schemeClr val="accent6"/>
                </a:solidFill>
              </a:rPr>
              <a:t>De retour sur la page du projet, finir la saisie et cliquer sur le bouton « Enregistrer » de l’étape pour la valider et passer à la suivante.</a:t>
            </a:r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EC2A937-F6A6-4C71-ADAC-E955D4B01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2167585"/>
            <a:ext cx="4211314" cy="2413543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9869747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450DB4-E42D-4877-AC7C-78173DC59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402" y="269855"/>
            <a:ext cx="7881400" cy="1286937"/>
          </a:xfrm>
        </p:spPr>
        <p:txBody>
          <a:bodyPr/>
          <a:lstStyle/>
          <a:p>
            <a:r>
              <a:rPr lang="fr-FR" dirty="0"/>
              <a:t>Détail des étapes</a:t>
            </a:r>
            <a:br>
              <a:rPr lang="fr-FR" dirty="0"/>
            </a:br>
            <a:r>
              <a:rPr lang="fr-FR" dirty="0"/>
              <a:t>Etape 4 : le contenu du projet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4AFE97B-BD3F-4D31-A77D-17B43877C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B316854-EE56-47EE-8EEC-C41B457E5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836745"/>
            <a:ext cx="7881400" cy="4400567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4776C85-D358-423E-9EA9-97CD0965A3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7584" y="1253480"/>
            <a:ext cx="7881931" cy="5127848"/>
          </a:xfrm>
        </p:spPr>
        <p:txBody>
          <a:bodyPr>
            <a:normAutofit/>
          </a:bodyPr>
          <a:lstStyle/>
          <a:p>
            <a:r>
              <a:rPr lang="fr-FR" sz="1600" dirty="0"/>
              <a:t>Il s’agit de détailler ce que le projet doit apporter aux élèves engagés.</a:t>
            </a:r>
          </a:p>
          <a:p>
            <a:r>
              <a:rPr lang="fr-FR" sz="1600" dirty="0"/>
              <a:t>Tous les champs de cette page sont en saisie libre, aucun n’est obligatoire.</a:t>
            </a:r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r>
              <a:rPr lang="fr-FR" sz="1600" dirty="0">
                <a:solidFill>
                  <a:schemeClr val="accent6"/>
                </a:solidFill>
              </a:rPr>
              <a:t>Saisir les champs et cliquer sur le bouton « Enregistrer » pour valider cette étape et passer à la suivante.</a:t>
            </a:r>
          </a:p>
        </p:txBody>
      </p:sp>
    </p:spTree>
    <p:extLst>
      <p:ext uri="{BB962C8B-B14F-4D97-AF65-F5344CB8AC3E}">
        <p14:creationId xmlns:p14="http://schemas.microsoft.com/office/powerpoint/2010/main" val="12984408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450DB4-E42D-4877-AC7C-78173DC59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402" y="269855"/>
            <a:ext cx="7881400" cy="1286937"/>
          </a:xfrm>
        </p:spPr>
        <p:txBody>
          <a:bodyPr/>
          <a:lstStyle/>
          <a:p>
            <a:r>
              <a:rPr lang="fr-FR" dirty="0"/>
              <a:t>Détail des </a:t>
            </a:r>
            <a:br>
              <a:rPr lang="fr-FR" dirty="0"/>
            </a:br>
            <a:r>
              <a:rPr lang="fr-FR" dirty="0"/>
              <a:t>Etape 5 : l’atelier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4AFE97B-BD3F-4D31-A77D-17B43877C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4776C85-D358-423E-9EA9-97CD0965A3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4869" y="1340768"/>
            <a:ext cx="7881937" cy="4968551"/>
          </a:xfrm>
        </p:spPr>
        <p:txBody>
          <a:bodyPr>
            <a:normAutofit/>
          </a:bodyPr>
          <a:lstStyle/>
          <a:p>
            <a:r>
              <a:rPr lang="fr-FR" dirty="0"/>
              <a:t>Cette étape n’est pas obligatoire pour tous les projets. 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>
                <a:solidFill>
                  <a:schemeClr val="accent6"/>
                </a:solidFill>
              </a:rPr>
              <a:t>Si aucun atelier n’est prévu pour le projet, cliquer sur le bouton « Enregistrer » pour valider cette étape et passer à la suivante.</a:t>
            </a:r>
          </a:p>
          <a:p>
            <a:r>
              <a:rPr lang="fr-FR" dirty="0">
                <a:solidFill>
                  <a:schemeClr val="accent6"/>
                </a:solidFill>
              </a:rPr>
              <a:t>Sinon, cliquer sur le bouton « Non » pour le passer à « Oui ».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44C48DE-6D98-4A0D-901E-4D07FABEC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772816"/>
            <a:ext cx="8686806" cy="175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257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993F96-AEF2-49C0-B142-1ADB6B39E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3493241-2E8D-450B-AE9C-3DCBC4D98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E0AAD38-613C-41A6-A945-BE8984E32F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>
                <a:hlinkClick r:id="rId2" action="ppaction://hlinksldjump"/>
              </a:rPr>
              <a:t>Connexion et accueil</a:t>
            </a:r>
            <a:endParaRPr lang="fr-FR" dirty="0"/>
          </a:p>
          <a:p>
            <a:endParaRPr lang="fr-FR" dirty="0"/>
          </a:p>
          <a:p>
            <a:r>
              <a:rPr lang="fr-FR" dirty="0">
                <a:hlinkClick r:id="rId3" action="ppaction://hlinksldjump"/>
              </a:rPr>
              <a:t>Création d’un projet </a:t>
            </a:r>
            <a:endParaRPr lang="fr-FR" dirty="0"/>
          </a:p>
          <a:p>
            <a:endParaRPr lang="fr-FR" dirty="0"/>
          </a:p>
          <a:p>
            <a:r>
              <a:rPr lang="fr-FR" dirty="0">
                <a:hlinkClick r:id="rId4" action="ppaction://hlinksldjump"/>
              </a:rPr>
              <a:t>Saisie / modification d’un projet</a:t>
            </a:r>
            <a:endParaRPr lang="fr-FR" dirty="0"/>
          </a:p>
          <a:p>
            <a:endParaRPr lang="fr-FR" dirty="0"/>
          </a:p>
          <a:p>
            <a:r>
              <a:rPr lang="fr-FR" dirty="0">
                <a:hlinkClick r:id="rId5" action="ppaction://hlinksldjump"/>
              </a:rPr>
              <a:t>Détail des étapes </a:t>
            </a:r>
            <a:endParaRPr lang="fr-FR" dirty="0"/>
          </a:p>
          <a:p>
            <a:endParaRPr lang="fr-FR" dirty="0"/>
          </a:p>
          <a:p>
            <a:r>
              <a:rPr lang="fr-FR" dirty="0">
                <a:hlinkClick r:id="rId6" action="ppaction://hlinksldjump"/>
              </a:rPr>
              <a:t>Avis du chef d’établissement</a:t>
            </a:r>
            <a:endParaRPr lang="fr-FR" dirty="0"/>
          </a:p>
          <a:p>
            <a:endParaRPr lang="fr-FR" dirty="0"/>
          </a:p>
          <a:p>
            <a:r>
              <a:rPr lang="fr-FR" dirty="0">
                <a:hlinkClick r:id="rId7" action="ppaction://hlinksldjump"/>
              </a:rPr>
              <a:t>Fin de campagne</a:t>
            </a:r>
            <a:endParaRPr lang="fr-FR" dirty="0"/>
          </a:p>
          <a:p>
            <a:endParaRPr lang="fr-FR" dirty="0"/>
          </a:p>
          <a:p>
            <a:r>
              <a:rPr lang="fr-FR" dirty="0">
                <a:hlinkClick r:id="rId8" action="ppaction://hlinksldjump"/>
              </a:rPr>
              <a:t>Saisie du bilan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37572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08A911-F0BF-42D3-BEA6-B46C93B82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402" y="269855"/>
            <a:ext cx="7881400" cy="1286937"/>
          </a:xfrm>
        </p:spPr>
        <p:txBody>
          <a:bodyPr/>
          <a:lstStyle/>
          <a:p>
            <a:r>
              <a:rPr lang="fr-FR" dirty="0"/>
              <a:t>Détail des étapes</a:t>
            </a:r>
            <a:br>
              <a:rPr lang="fr-FR" dirty="0"/>
            </a:br>
            <a:r>
              <a:rPr lang="fr-FR" dirty="0"/>
              <a:t>Etape 5 : l’atelier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F78AB90-4C37-40BF-92ED-8BAC65DF9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15E7959-49A9-4D03-AEB8-3923A6F721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4869" y="1340768"/>
            <a:ext cx="7881937" cy="4729303"/>
          </a:xfrm>
        </p:spPr>
        <p:txBody>
          <a:bodyPr>
            <a:normAutofit lnSpcReduction="10000"/>
          </a:bodyPr>
          <a:lstStyle/>
          <a:p>
            <a:r>
              <a:rPr lang="fr-FR" dirty="0"/>
              <a:t>Tous les champs sont obligatoires sauf « Commentaires ».</a:t>
            </a:r>
          </a:p>
          <a:p>
            <a:r>
              <a:rPr lang="fr-FR" dirty="0"/>
              <a:t>Il s’agit de détailler les conditions de déroulement de l’atelier.</a:t>
            </a:r>
          </a:p>
          <a:p>
            <a:endParaRPr lang="fr-FR" dirty="0">
              <a:solidFill>
                <a:schemeClr val="accent6"/>
              </a:solidFill>
            </a:endParaRPr>
          </a:p>
          <a:p>
            <a:endParaRPr lang="fr-FR" dirty="0">
              <a:solidFill>
                <a:schemeClr val="accent6"/>
              </a:solidFill>
            </a:endParaRPr>
          </a:p>
          <a:p>
            <a:endParaRPr lang="fr-FR" dirty="0">
              <a:solidFill>
                <a:schemeClr val="accent6"/>
              </a:solidFill>
            </a:endParaRPr>
          </a:p>
          <a:p>
            <a:endParaRPr lang="fr-FR" dirty="0">
              <a:solidFill>
                <a:schemeClr val="accent6"/>
              </a:solidFill>
            </a:endParaRPr>
          </a:p>
          <a:p>
            <a:endParaRPr lang="fr-FR" dirty="0">
              <a:solidFill>
                <a:schemeClr val="accent6"/>
              </a:solidFill>
            </a:endParaRPr>
          </a:p>
          <a:p>
            <a:endParaRPr lang="fr-FR" dirty="0">
              <a:solidFill>
                <a:schemeClr val="accent6"/>
              </a:solidFill>
            </a:endParaRPr>
          </a:p>
          <a:p>
            <a:endParaRPr lang="fr-FR" dirty="0">
              <a:solidFill>
                <a:schemeClr val="accent6"/>
              </a:solidFill>
            </a:endParaRPr>
          </a:p>
          <a:p>
            <a:endParaRPr lang="fr-FR" dirty="0">
              <a:solidFill>
                <a:schemeClr val="accent6"/>
              </a:solidFill>
            </a:endParaRPr>
          </a:p>
          <a:p>
            <a:endParaRPr lang="fr-FR" dirty="0">
              <a:solidFill>
                <a:schemeClr val="accent6"/>
              </a:solidFill>
            </a:endParaRPr>
          </a:p>
          <a:p>
            <a:endParaRPr lang="fr-FR" dirty="0">
              <a:solidFill>
                <a:schemeClr val="accent6"/>
              </a:solidFill>
            </a:endParaRPr>
          </a:p>
          <a:p>
            <a:endParaRPr lang="fr-FR" dirty="0">
              <a:solidFill>
                <a:schemeClr val="accent6"/>
              </a:solidFill>
            </a:endParaRPr>
          </a:p>
          <a:p>
            <a:r>
              <a:rPr lang="fr-FR" dirty="0">
                <a:solidFill>
                  <a:schemeClr val="accent6"/>
                </a:solidFill>
              </a:rPr>
              <a:t>Saisir les informations et cliquer sur « Enregistrer » pour valider et passer à l’étape suivante.</a:t>
            </a:r>
          </a:p>
          <a:p>
            <a:endParaRPr lang="fr-FR" dirty="0">
              <a:solidFill>
                <a:schemeClr val="accent6"/>
              </a:solidFill>
            </a:endParaRPr>
          </a:p>
          <a:p>
            <a:endParaRPr lang="fr-FR" dirty="0">
              <a:solidFill>
                <a:schemeClr val="accent6"/>
              </a:solidFill>
            </a:endParaRP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8337D44-EA7A-4455-B5E0-1829962D9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966684"/>
            <a:ext cx="5418602" cy="333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2630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450DB4-E42D-4877-AC7C-78173DC59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402" y="269855"/>
            <a:ext cx="7881400" cy="1286937"/>
          </a:xfrm>
        </p:spPr>
        <p:txBody>
          <a:bodyPr/>
          <a:lstStyle/>
          <a:p>
            <a:r>
              <a:rPr lang="fr-FR" dirty="0"/>
              <a:t>Détail des étapes</a:t>
            </a:r>
            <a:br>
              <a:rPr lang="fr-FR" dirty="0"/>
            </a:br>
            <a:r>
              <a:rPr lang="fr-FR" dirty="0"/>
              <a:t>Etape 6 : le budget prévisionnel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4AFE97B-BD3F-4D31-A77D-17B43877C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4776C85-D358-423E-9EA9-97CD0965A3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4869" y="1340769"/>
            <a:ext cx="7881937" cy="5112567"/>
          </a:xfrm>
        </p:spPr>
        <p:txBody>
          <a:bodyPr>
            <a:normAutofit/>
          </a:bodyPr>
          <a:lstStyle/>
          <a:p>
            <a:r>
              <a:rPr lang="fr-FR" dirty="0"/>
              <a:t>Colonne de gauche : les dépenses.</a:t>
            </a:r>
          </a:p>
          <a:p>
            <a:pPr lvl="1"/>
            <a:r>
              <a:rPr lang="fr-FR" dirty="0"/>
              <a:t>Au moins une intervention est obligatoire.</a:t>
            </a:r>
          </a:p>
          <a:p>
            <a:pPr lvl="1"/>
            <a:r>
              <a:rPr lang="fr-FR" dirty="0"/>
              <a:t>Les 3 champs sont obligatoires pour saisir une intervention :</a:t>
            </a:r>
          </a:p>
          <a:p>
            <a:pPr marL="912813" lvl="2" indent="-285750">
              <a:buFont typeface="Courier New" panose="02070309020205020404" pitchFamily="49" charset="0"/>
              <a:buChar char="o"/>
            </a:pPr>
            <a:r>
              <a:rPr lang="fr-FR" dirty="0"/>
              <a:t>Le premier est pour la « qualité de l’intervenant  », sa saisie est libre</a:t>
            </a:r>
          </a:p>
          <a:p>
            <a:pPr marL="912813" lvl="2" indent="-285750">
              <a:buFont typeface="Courier New" panose="02070309020205020404" pitchFamily="49" charset="0"/>
              <a:buChar char="o"/>
            </a:pPr>
            <a:r>
              <a:rPr lang="fr-FR" dirty="0"/>
              <a:t>Le second est pour le « nombre d’heures facturées », au format numérique</a:t>
            </a:r>
          </a:p>
          <a:p>
            <a:pPr marL="912813" lvl="2" indent="-285750">
              <a:buFont typeface="Courier New" panose="02070309020205020404" pitchFamily="49" charset="0"/>
              <a:buChar char="o"/>
            </a:pPr>
            <a:r>
              <a:rPr lang="fr-FR" dirty="0"/>
              <a:t>Le troisième est pour le « tarif horaire », au format numérique</a:t>
            </a:r>
          </a:p>
          <a:p>
            <a:pPr lvl="1"/>
            <a:r>
              <a:rPr lang="fr-FR" dirty="0"/>
              <a:t>Les champs suivants sont facultatifs. Ils nécessitent une description, en saisie libre, et un tarif, au format numérique.</a:t>
            </a:r>
          </a:p>
          <a:p>
            <a:r>
              <a:rPr lang="fr-FR" dirty="0"/>
              <a:t>Colonne de droite : les recettes.</a:t>
            </a:r>
          </a:p>
          <a:p>
            <a:pPr lvl="1"/>
            <a:r>
              <a:rPr lang="fr-FR" dirty="0"/>
              <a:t>Dans cette partie, aucun champ n’est obligatoire. La saisie est libre.</a:t>
            </a:r>
          </a:p>
          <a:p>
            <a:pPr lvl="1"/>
            <a:r>
              <a:rPr lang="fr-FR" dirty="0"/>
              <a:t>Les montants sont à saisir au format numérique.</a:t>
            </a:r>
          </a:p>
          <a:p>
            <a:pPr lvl="1"/>
            <a:r>
              <a:rPr lang="fr-FR" dirty="0"/>
              <a:t>Les descriptions sont en saisie libre.</a:t>
            </a:r>
          </a:p>
          <a:p>
            <a:pPr lvl="1"/>
            <a:r>
              <a:rPr lang="fr-FR" dirty="0"/>
              <a:t>Le « reste à financer » est calculé automatiquement.</a:t>
            </a:r>
          </a:p>
          <a:p>
            <a:r>
              <a:rPr lang="fr-FR" dirty="0"/>
              <a:t>La partie inférieure de la page est consacrée aux demandes d’heures (si l’option est activée pour la campagne).</a:t>
            </a:r>
          </a:p>
          <a:p>
            <a:endParaRPr lang="fr-FR" dirty="0"/>
          </a:p>
          <a:p>
            <a:pPr marL="177800" lvl="1" indent="-177800">
              <a:buSzPct val="114000"/>
              <a:buFont typeface="Wingdings" charset="2"/>
              <a:buChar char="§"/>
            </a:pPr>
            <a:r>
              <a:rPr lang="fr-FR" sz="1800" dirty="0">
                <a:solidFill>
                  <a:schemeClr val="accent2"/>
                </a:solidFill>
              </a:rPr>
              <a:t>Pour pouvoir enregistrer, les comptes doivent être à l’équilibre : les montants des dépenses et des recettes doivent être égaux.</a:t>
            </a:r>
          </a:p>
        </p:txBody>
      </p:sp>
    </p:spTree>
    <p:extLst>
      <p:ext uri="{BB962C8B-B14F-4D97-AF65-F5344CB8AC3E}">
        <p14:creationId xmlns:p14="http://schemas.microsoft.com/office/powerpoint/2010/main" val="26292494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89595C-17DD-45FF-9119-61D3058AD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402" y="269855"/>
            <a:ext cx="7881400" cy="1286937"/>
          </a:xfrm>
        </p:spPr>
        <p:txBody>
          <a:bodyPr/>
          <a:lstStyle/>
          <a:p>
            <a:r>
              <a:rPr lang="fr-FR" dirty="0"/>
              <a:t>Détail des étapes</a:t>
            </a:r>
            <a:br>
              <a:rPr lang="fr-FR" dirty="0"/>
            </a:br>
            <a:r>
              <a:rPr lang="fr-FR" dirty="0"/>
              <a:t>Etape 6 : le budget prévisionnel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9459BC2-6E0F-46E2-A7B0-7F2D68CF6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F59E179-EF3E-49F3-A140-23DBC97106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4869" y="1471083"/>
            <a:ext cx="7943595" cy="4598988"/>
          </a:xfrm>
        </p:spPr>
        <p:txBody>
          <a:bodyPr/>
          <a:lstStyle/>
          <a:p>
            <a:r>
              <a:rPr lang="fr-FR" dirty="0">
                <a:solidFill>
                  <a:schemeClr val="accent6"/>
                </a:solidFill>
              </a:rPr>
              <a:t>Saisir les champs nécessaires et cliquer sur le bouton « enregistrer » pour valider la saisie du projet.</a:t>
            </a:r>
            <a:endParaRPr lang="fr-FR" dirty="0"/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29FC119-D785-48E6-9BA0-CDF7B337E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2083924"/>
            <a:ext cx="6408712" cy="462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194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42A9FD5-9E66-49A9-90C2-F1C52CE71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362940"/>
            <a:ext cx="8964488" cy="193826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315DB15-3EFA-4B0A-97F7-6D642382A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402" y="269855"/>
            <a:ext cx="7881400" cy="1286937"/>
          </a:xfrm>
        </p:spPr>
        <p:txBody>
          <a:bodyPr/>
          <a:lstStyle/>
          <a:p>
            <a:r>
              <a:rPr lang="fr-FR" dirty="0"/>
              <a:t>Détail des étapes</a:t>
            </a:r>
            <a:br>
              <a:rPr lang="fr-FR" dirty="0"/>
            </a:br>
            <a:r>
              <a:rPr lang="fr-FR" dirty="0"/>
              <a:t>Projet complété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2CF1C20-E581-41EF-B2DB-2D464E8A38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Une fois toutes les étapes validées (par leur enregistrement), le projet est complété. Son statut est « Demande complétée ».</a:t>
            </a:r>
          </a:p>
          <a:p>
            <a:endParaRPr lang="fr-FR" dirty="0"/>
          </a:p>
          <a:p>
            <a:r>
              <a:rPr lang="fr-FR" dirty="0"/>
              <a:t>Il reste modifiable et supprimable jusqu’à la fermeture de la campagne.</a:t>
            </a:r>
          </a:p>
          <a:p>
            <a:r>
              <a:rPr lang="fr-FR" dirty="0"/>
              <a:t>Il peut aussi être exporté au format PDF.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C6ADB0D-FBAE-4AB9-8CED-6474BE386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4F76D606-90AC-4ECA-82F3-CBEBB60AA815}"/>
              </a:ext>
            </a:extLst>
          </p:cNvPr>
          <p:cNvSpPr/>
          <p:nvPr/>
        </p:nvSpPr>
        <p:spPr>
          <a:xfrm>
            <a:off x="4860032" y="3429000"/>
            <a:ext cx="1944216" cy="576064"/>
          </a:xfrm>
          <a:prstGeom prst="round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/>
              <a:t>Création d’un nouveau projet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A0B1C3E8-C32F-449B-983F-65DA587F3826}"/>
              </a:ext>
            </a:extLst>
          </p:cNvPr>
          <p:cNvSpPr/>
          <p:nvPr/>
        </p:nvSpPr>
        <p:spPr>
          <a:xfrm>
            <a:off x="643406" y="5367960"/>
            <a:ext cx="1944216" cy="576064"/>
          </a:xfrm>
          <a:prstGeom prst="round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/>
              <a:t>Lien vers un projet existant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28807552-CF85-4776-B71C-8B3169686A6F}"/>
              </a:ext>
            </a:extLst>
          </p:cNvPr>
          <p:cNvSpPr/>
          <p:nvPr/>
        </p:nvSpPr>
        <p:spPr>
          <a:xfrm>
            <a:off x="3929572" y="5365046"/>
            <a:ext cx="1944216" cy="628913"/>
          </a:xfrm>
          <a:prstGeom prst="round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/>
              <a:t>Suppression d’un projet existant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288C966D-09F9-4BD1-8CA9-229BA638B9ED}"/>
              </a:ext>
            </a:extLst>
          </p:cNvPr>
          <p:cNvSpPr/>
          <p:nvPr/>
        </p:nvSpPr>
        <p:spPr>
          <a:xfrm>
            <a:off x="6494886" y="5589240"/>
            <a:ext cx="2520280" cy="576064"/>
          </a:xfrm>
          <a:prstGeom prst="round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/>
              <a:t>Export d’un projet existant au format PDF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78DBB305-B3F6-42C3-873F-65676CF60C01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6804248" y="3645024"/>
            <a:ext cx="792088" cy="720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11BBEE23-62B1-4F7A-8295-B74EB362B0D0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5873788" y="5085184"/>
            <a:ext cx="1722548" cy="5943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CBB734D9-A1C3-40F0-A2D3-8E1B96F3B605}"/>
              </a:ext>
            </a:extLst>
          </p:cNvPr>
          <p:cNvCxnSpPr>
            <a:cxnSpLocks/>
            <a:stCxn id="7" idx="0"/>
          </p:cNvCxnSpPr>
          <p:nvPr/>
        </p:nvCxnSpPr>
        <p:spPr>
          <a:xfrm flipH="1" flipV="1">
            <a:off x="1259632" y="5085184"/>
            <a:ext cx="355882" cy="2827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8F2DB574-E79E-4927-9B19-FA04B3FB6C28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7755026" y="5085184"/>
            <a:ext cx="972108" cy="5040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642CC022-2991-4616-875C-5D188D0AFBA4}"/>
              </a:ext>
            </a:extLst>
          </p:cNvPr>
          <p:cNvSpPr/>
          <p:nvPr/>
        </p:nvSpPr>
        <p:spPr>
          <a:xfrm>
            <a:off x="3956586" y="4856191"/>
            <a:ext cx="1224136" cy="259047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21200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4342A2-66B8-4749-AC7B-5CDEC3B52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ADAGE national – Avis du chef d’établissement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12C8F34-C2D9-473B-88CD-BCFC92F1E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7B3CB-E3BA-F74C-AB76-86EFC5843CD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CCBD691-C99E-414D-9D6E-A668F8DC18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B5C59E3-F62B-4505-A2D0-1F69CA99CE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22470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5BACF5-7FE4-4595-A0D1-A9C776CFD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Avis du chef d’établissement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D63106-246D-46F5-BB3A-4A60EE24D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solidFill>
                  <a:srgbClr val="C00000"/>
                </a:solidFill>
              </a:rPr>
              <a:t>Cette saisie n’est accessible qu’au chef d’établissement, pas au profil « rédacteur de projets ».</a:t>
            </a:r>
          </a:p>
          <a:p>
            <a:endParaRPr lang="fr-FR" dirty="0"/>
          </a:p>
          <a:p>
            <a:r>
              <a:rPr lang="fr-FR" dirty="0"/>
              <a:t>Le chef d’établissement peut saisir son avis sur le ou les projets saisis pour son établissement pour la campagne.</a:t>
            </a:r>
          </a:p>
          <a:p>
            <a:r>
              <a:rPr lang="fr-FR" dirty="0">
                <a:solidFill>
                  <a:schemeClr val="accent6"/>
                </a:solidFill>
              </a:rPr>
              <a:t>Cliquer sur le bouton « Editer » du bloc « Avis du chef d’établissement ».</a:t>
            </a:r>
          </a:p>
          <a:p>
            <a:endParaRPr lang="fr-FR" dirty="0">
              <a:solidFill>
                <a:schemeClr val="accent6"/>
              </a:solidFill>
            </a:endParaRPr>
          </a:p>
          <a:p>
            <a:r>
              <a:rPr lang="fr-FR" dirty="0">
                <a:solidFill>
                  <a:schemeClr val="accent6"/>
                </a:solidFill>
              </a:rPr>
              <a:t>Saisir l’avis et cliquer sur le bouton « Enregistrer ».</a:t>
            </a:r>
          </a:p>
          <a:p>
            <a:endParaRPr lang="fr-FR" dirty="0">
              <a:solidFill>
                <a:schemeClr val="accent6"/>
              </a:solidFill>
            </a:endParaRPr>
          </a:p>
          <a:p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152A338-BAAE-4FBC-90CD-174F126A7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CAAA2AE-FB45-45E6-8944-A3DD8A661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7" y="3339229"/>
            <a:ext cx="3312368" cy="697341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BAC9F33-119C-414E-9CDC-74503E6CA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1977" y="4365104"/>
            <a:ext cx="5048250" cy="1828800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9459474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0C0631-13FE-4472-A17A-412198D09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Avis du chef d’établissement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7BC82E0-9673-4972-AA99-F7F8FA35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D92A895-B789-4C42-990C-CC865E00BB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L’avis est maintenant visible sur la page « Monster son projet d’éducation artistique et culturelle » pour la campagne en cours.</a:t>
            </a: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15C0600-7770-4F61-B85A-A727BC891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82" y="2204864"/>
            <a:ext cx="8686806" cy="323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2259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D38492-F2E6-4C28-8B0C-C133563D3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ADAGE national – Fin de campagne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A4867E0-F526-460E-83C4-4D0AE69B8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7B3CB-E3BA-F74C-AB76-86EFC5843CD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E591243-4A80-4D52-A3BA-BD836FF9E9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3C09E3C-8DBE-45CE-B291-34861256F6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Et après la saisie ?</a:t>
            </a:r>
          </a:p>
        </p:txBody>
      </p:sp>
    </p:spTree>
    <p:extLst>
      <p:ext uri="{BB962C8B-B14F-4D97-AF65-F5344CB8AC3E}">
        <p14:creationId xmlns:p14="http://schemas.microsoft.com/office/powerpoint/2010/main" val="6033443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D31D6C73-8705-4011-A3ED-641097AF6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20888"/>
            <a:ext cx="9144000" cy="199360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E63395D-8783-4D70-A595-B3D3CED40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402" y="269855"/>
            <a:ext cx="7881400" cy="1286937"/>
          </a:xfrm>
        </p:spPr>
        <p:txBody>
          <a:bodyPr/>
          <a:lstStyle/>
          <a:p>
            <a:r>
              <a:rPr lang="fr-FR" dirty="0"/>
              <a:t>Fin de campagne</a:t>
            </a:r>
            <a:br>
              <a:rPr lang="fr-FR" dirty="0"/>
            </a:br>
            <a:r>
              <a:rPr lang="fr-FR" dirty="0"/>
              <a:t>Consultation des avis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38D7AE1-6448-4DBE-9933-218AF08AE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D5F4B74-6974-4223-ACBF-C5ED625B5A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4869" y="1471083"/>
            <a:ext cx="8159619" cy="4598988"/>
          </a:xfrm>
        </p:spPr>
        <p:txBody>
          <a:bodyPr/>
          <a:lstStyle/>
          <a:p>
            <a:r>
              <a:rPr lang="fr-FR" dirty="0"/>
              <a:t>Une fois la campagne terminée (mais toujours active), la saisie des avis est faite puis ils sont communiqués/publiés, par les administrateurs.</a:t>
            </a:r>
          </a:p>
          <a:p>
            <a:r>
              <a:rPr lang="fr-FR" dirty="0"/>
              <a:t>Les avis sont alors accessibles.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Les projets ne sont plus ni modifiables ni supprimables (sauf par </a:t>
            </a:r>
            <a:r>
              <a:rPr lang="fr-FR"/>
              <a:t>les administrateurs), </a:t>
            </a:r>
            <a:r>
              <a:rPr lang="fr-FR" dirty="0"/>
              <a:t>mais toujours exportables au format PDF (et l’avis y figurera ainsi que les allocations éventuelles).</a:t>
            </a:r>
          </a:p>
          <a:p>
            <a:r>
              <a:rPr lang="fr-FR" dirty="0"/>
              <a:t>L’accès en consultation reste possible (via le lien/nom).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0BC6E424-1E1E-4F9A-A4AC-92B7D46D1F1D}"/>
              </a:ext>
            </a:extLst>
          </p:cNvPr>
          <p:cNvSpPr/>
          <p:nvPr/>
        </p:nvSpPr>
        <p:spPr>
          <a:xfrm>
            <a:off x="2987824" y="3429000"/>
            <a:ext cx="2016224" cy="847669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05852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D548BE57-B428-4C4B-AB3B-2DA49BF37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4871" y="4365105"/>
            <a:ext cx="4401585" cy="244880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B3B4F56-7F64-4D6C-920E-65F4AEE8A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402" y="269855"/>
            <a:ext cx="7881400" cy="1286937"/>
          </a:xfrm>
        </p:spPr>
        <p:txBody>
          <a:bodyPr/>
          <a:lstStyle/>
          <a:p>
            <a:r>
              <a:rPr lang="fr-FR" dirty="0"/>
              <a:t>Fin de campagne</a:t>
            </a:r>
            <a:br>
              <a:rPr lang="fr-FR" dirty="0"/>
            </a:br>
            <a:r>
              <a:rPr lang="fr-FR" dirty="0"/>
              <a:t>Consultation des avis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4F684CC-018C-4916-A07D-7B9874BE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60DFE93-D6D1-4AE3-A4A5-277FEF83AA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4869" y="1471083"/>
            <a:ext cx="8015603" cy="4598988"/>
          </a:xfrm>
        </p:spPr>
        <p:txBody>
          <a:bodyPr/>
          <a:lstStyle/>
          <a:p>
            <a:r>
              <a:rPr lang="fr-FR" dirty="0"/>
              <a:t>Les observations de la commission et, s’il y en a, les sommes/heures allouées peuvent être consultées en cliquant sur le projet ou en l’exportant au format PDF.</a:t>
            </a:r>
          </a:p>
          <a:p>
            <a:r>
              <a:rPr lang="fr-FR" dirty="0"/>
              <a:t>Consultation dans l’application : 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Consultation dans le fichier :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82E1273-06E8-4001-A72E-EFD9ED331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2636912"/>
            <a:ext cx="5242966" cy="165046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74973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9F29B2-BD4D-4EAA-B830-FB908A476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ADAGE - Connexion et accueil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C67DDCA-DAD6-4457-844C-2AF4C4BD1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7B3CB-E3BA-F74C-AB76-86EFC5843CD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6B64E38-F658-4A81-A1EE-76E641B057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89ED8E6-73C1-41BE-822B-4B04E1E98C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Accès et navigation</a:t>
            </a:r>
          </a:p>
        </p:txBody>
      </p:sp>
    </p:spTree>
    <p:extLst>
      <p:ext uri="{BB962C8B-B14F-4D97-AF65-F5344CB8AC3E}">
        <p14:creationId xmlns:p14="http://schemas.microsoft.com/office/powerpoint/2010/main" val="6279685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0878CA4F-1FFF-4A08-B057-7AABA0E69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060848"/>
            <a:ext cx="8424936" cy="1684987"/>
          </a:xfrm>
          <a:prstGeom prst="rect">
            <a:avLst/>
          </a:prstGeom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718D8AF-66E0-4393-8DC0-F6DFC0281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16" y="3950009"/>
            <a:ext cx="8892480" cy="25753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4D27DC0-0B7D-4992-A346-AA51A3C9D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402" y="269855"/>
            <a:ext cx="7881400" cy="1286937"/>
          </a:xfrm>
        </p:spPr>
        <p:txBody>
          <a:bodyPr/>
          <a:lstStyle/>
          <a:p>
            <a:r>
              <a:rPr lang="fr-FR" dirty="0"/>
              <a:t>Fin de campagne</a:t>
            </a:r>
            <a:br>
              <a:rPr lang="fr-FR" dirty="0"/>
            </a:br>
            <a:r>
              <a:rPr lang="fr-FR" dirty="0"/>
              <a:t>Consultation des projets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D22B3F4-73EA-4AEC-AB0B-0DAE88729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F6AB789-DE8B-488F-B311-0488BC2F82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sz="1600" dirty="0"/>
              <a:t>Tous les projets saisis restent accessibles en consultation et toujours exportables au format PDF dans la limite de l’année en cours + 5 ans.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sz="1400" dirty="0"/>
              <a:t>A la consultation une liste déroulante permet d’accéder à la partie souhaitée directement.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7854A271-1507-48C3-9CA0-B798B29AD4D8}"/>
              </a:ext>
            </a:extLst>
          </p:cNvPr>
          <p:cNvSpPr/>
          <p:nvPr/>
        </p:nvSpPr>
        <p:spPr>
          <a:xfrm>
            <a:off x="1907704" y="3107009"/>
            <a:ext cx="1944216" cy="576064"/>
          </a:xfrm>
          <a:prstGeom prst="round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dirty="0"/>
              <a:t>Accès à un projet pour consultation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77424B99-F33F-4377-8D55-005D72AEA19E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1187624" y="3395041"/>
            <a:ext cx="720080" cy="996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CC05D37E-4385-4A35-B4DB-5F3130D52D8F}"/>
              </a:ext>
            </a:extLst>
          </p:cNvPr>
          <p:cNvCxnSpPr>
            <a:cxnSpLocks/>
          </p:cNvCxnSpPr>
          <p:nvPr/>
        </p:nvCxnSpPr>
        <p:spPr>
          <a:xfrm>
            <a:off x="7768042" y="3046052"/>
            <a:ext cx="492594" cy="3600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D5FC1ED3-2F25-47FC-8ECB-FB0DEE4EBEB0}"/>
              </a:ext>
            </a:extLst>
          </p:cNvPr>
          <p:cNvSpPr/>
          <p:nvPr/>
        </p:nvSpPr>
        <p:spPr>
          <a:xfrm>
            <a:off x="4644008" y="4221088"/>
            <a:ext cx="4320480" cy="2241842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E3687839-EB57-4A0E-9997-A1C55F1490F4}"/>
              </a:ext>
            </a:extLst>
          </p:cNvPr>
          <p:cNvSpPr/>
          <p:nvPr/>
        </p:nvSpPr>
        <p:spPr>
          <a:xfrm>
            <a:off x="6647655" y="2482957"/>
            <a:ext cx="2039147" cy="576064"/>
          </a:xfrm>
          <a:prstGeom prst="round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dirty="0"/>
              <a:t>export d’un projet existant au format PDF</a:t>
            </a:r>
          </a:p>
        </p:txBody>
      </p:sp>
    </p:spTree>
    <p:extLst>
      <p:ext uri="{BB962C8B-B14F-4D97-AF65-F5344CB8AC3E}">
        <p14:creationId xmlns:p14="http://schemas.microsoft.com/office/powerpoint/2010/main" val="32869054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15A435-73A2-4293-A961-B03A0AAD9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ADAGE national – Saisie du bilan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2BC1439-4A48-4B69-940D-894F3D084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7B3CB-E3BA-F74C-AB76-86EFC5843CD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D3F1679-F059-43DF-94A2-D08749E086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ED4E8C0-008F-41A5-9B25-E889845480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Une fois le projet réalisé</a:t>
            </a:r>
          </a:p>
        </p:txBody>
      </p:sp>
    </p:spTree>
    <p:extLst>
      <p:ext uri="{BB962C8B-B14F-4D97-AF65-F5344CB8AC3E}">
        <p14:creationId xmlns:p14="http://schemas.microsoft.com/office/powerpoint/2010/main" val="38734373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835A0144-BF33-433A-A944-B1D7BF5D60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475" b="33425"/>
          <a:stretch/>
        </p:blipFill>
        <p:spPr>
          <a:xfrm>
            <a:off x="714531" y="3140968"/>
            <a:ext cx="8105941" cy="295232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4D27DC0-0B7D-4992-A346-AA51A3C9D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402" y="269855"/>
            <a:ext cx="7881400" cy="1286937"/>
          </a:xfrm>
        </p:spPr>
        <p:txBody>
          <a:bodyPr/>
          <a:lstStyle/>
          <a:p>
            <a:r>
              <a:rPr lang="fr-FR" dirty="0"/>
              <a:t>Saisie du bilan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D22B3F4-73EA-4AEC-AB0B-0DAE88729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F6AB789-DE8B-488F-B311-0488BC2F82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4869" y="1471083"/>
            <a:ext cx="8002644" cy="4598988"/>
          </a:xfrm>
        </p:spPr>
        <p:txBody>
          <a:bodyPr/>
          <a:lstStyle/>
          <a:p>
            <a:r>
              <a:rPr lang="fr-FR" sz="1600" dirty="0"/>
              <a:t>Pour les projets </a:t>
            </a:r>
            <a:r>
              <a:rPr lang="fr-FR" sz="1600" u="sng" dirty="0"/>
              <a:t>validés</a:t>
            </a:r>
            <a:r>
              <a:rPr lang="fr-FR" sz="1600" dirty="0"/>
              <a:t>, une fois qu’ils ont été menés à leur terme, le bilan est à saisir par le chef d’établissement ou un rédacteur de projets. </a:t>
            </a:r>
          </a:p>
          <a:p>
            <a:r>
              <a:rPr lang="fr-FR" sz="1600" dirty="0"/>
              <a:t>Cette saisie est possible tant que la campagne d’appel à projets </a:t>
            </a:r>
            <a:r>
              <a:rPr lang="fr-FR" sz="1600" u="sng" dirty="0"/>
              <a:t>suivante</a:t>
            </a:r>
            <a:r>
              <a:rPr lang="fr-FR" sz="1600" dirty="0"/>
              <a:t> est </a:t>
            </a:r>
            <a:r>
              <a:rPr lang="fr-FR" sz="1600" u="sng" dirty="0">
                <a:solidFill>
                  <a:srgbClr val="7030A0"/>
                </a:solidFill>
              </a:rPr>
              <a:t>ouverte</a:t>
            </a:r>
            <a:r>
              <a:rPr lang="fr-FR" sz="1600" dirty="0"/>
              <a:t> uniquement. </a:t>
            </a:r>
          </a:p>
          <a:p>
            <a:r>
              <a:rPr lang="fr-FR" sz="1600" dirty="0">
                <a:solidFill>
                  <a:schemeClr val="accent6"/>
                </a:solidFill>
              </a:rPr>
              <a:t>Pour y accéder, cliquer sur « Monter son projet » puis sur le lien « Bilan à renseigner » dans l’écran.</a:t>
            </a:r>
          </a:p>
          <a:p>
            <a:endParaRPr lang="fr-FR" sz="1400" dirty="0"/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50734A64-E869-4C30-A317-C128D16999FB}"/>
              </a:ext>
            </a:extLst>
          </p:cNvPr>
          <p:cNvSpPr/>
          <p:nvPr/>
        </p:nvSpPr>
        <p:spPr>
          <a:xfrm>
            <a:off x="4139952" y="5661248"/>
            <a:ext cx="936104" cy="288032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62929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D0C6E146-8FC0-4F29-B34C-D8FDE5303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45224"/>
            <a:ext cx="9144000" cy="1115550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21B64B8-F9CA-4380-836F-744137A05F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>
                <a:solidFill>
                  <a:schemeClr val="accent6"/>
                </a:solidFill>
              </a:rPr>
              <a:t>Saisir le bilan et cliquer sur le bouton « Enregistrer ».</a:t>
            </a:r>
          </a:p>
          <a:p>
            <a:endParaRPr lang="fr-FR" dirty="0">
              <a:solidFill>
                <a:schemeClr val="accent6"/>
              </a:solidFill>
            </a:endParaRPr>
          </a:p>
          <a:p>
            <a:endParaRPr lang="fr-FR" dirty="0">
              <a:solidFill>
                <a:schemeClr val="accent6"/>
              </a:solidFill>
            </a:endParaRPr>
          </a:p>
          <a:p>
            <a:endParaRPr lang="fr-FR" dirty="0">
              <a:solidFill>
                <a:schemeClr val="accent6"/>
              </a:solidFill>
            </a:endParaRPr>
          </a:p>
          <a:p>
            <a:endParaRPr lang="fr-FR" dirty="0">
              <a:solidFill>
                <a:schemeClr val="accent6"/>
              </a:solidFill>
            </a:endParaRPr>
          </a:p>
          <a:p>
            <a:endParaRPr lang="fr-FR" dirty="0">
              <a:solidFill>
                <a:schemeClr val="accent6"/>
              </a:solidFill>
            </a:endParaRPr>
          </a:p>
          <a:p>
            <a:endParaRPr lang="fr-FR" dirty="0">
              <a:solidFill>
                <a:schemeClr val="accent6"/>
              </a:solidFill>
            </a:endParaRPr>
          </a:p>
          <a:p>
            <a:endParaRPr lang="fr-FR" dirty="0">
              <a:solidFill>
                <a:schemeClr val="accent6"/>
              </a:solidFill>
            </a:endParaRPr>
          </a:p>
          <a:p>
            <a:endParaRPr lang="fr-FR" dirty="0">
              <a:solidFill>
                <a:schemeClr val="accent6"/>
              </a:solidFill>
            </a:endParaRPr>
          </a:p>
          <a:p>
            <a:endParaRPr lang="fr-FR" dirty="0">
              <a:solidFill>
                <a:schemeClr val="accent6"/>
              </a:solidFill>
            </a:endParaRPr>
          </a:p>
          <a:p>
            <a:endParaRPr lang="fr-FR" dirty="0">
              <a:solidFill>
                <a:schemeClr val="accent6"/>
              </a:solidFill>
            </a:endParaRPr>
          </a:p>
          <a:p>
            <a:r>
              <a:rPr lang="fr-FR" dirty="0"/>
              <a:t>Le statut est mis à jour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BA8666C-19E9-47F0-94FD-84286E65D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805317"/>
            <a:ext cx="6633939" cy="3279867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6E453D2-BE5B-4190-9B44-F077AC4BE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Saisie du bilan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08FFDD8-30CD-4727-9C83-0EBA98FC6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03B773F1-0A97-4DFB-8F74-703986AF192C}"/>
              </a:ext>
            </a:extLst>
          </p:cNvPr>
          <p:cNvSpPr/>
          <p:nvPr/>
        </p:nvSpPr>
        <p:spPr>
          <a:xfrm>
            <a:off x="4067944" y="6193922"/>
            <a:ext cx="864096" cy="19700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61535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15A435-73A2-4293-A961-B03A0AAD9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ADAGE national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2BC1439-4A48-4B69-940D-894F3D084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7B3CB-E3BA-F74C-AB76-86EFC5843CD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BDDD794-DB63-4BFC-97A2-A16B365AD5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AED6471-3F70-4FF5-A7EB-BEA36FA530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Des questions ?</a:t>
            </a:r>
          </a:p>
        </p:txBody>
      </p:sp>
    </p:spTree>
    <p:extLst>
      <p:ext uri="{BB962C8B-B14F-4D97-AF65-F5344CB8AC3E}">
        <p14:creationId xmlns:p14="http://schemas.microsoft.com/office/powerpoint/2010/main" val="2928286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439A84-30D4-49CC-9527-89647162E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Connexion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B4AB2BC-26E9-4D70-830F-0A1C3932D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09C2FD8-A9F3-45C5-BA58-8E3D0312AF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lvl="0" indent="449263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FR" altLang="fr-FR" sz="1200" b="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Le portail d’application est accessible de deux manières : </a:t>
            </a:r>
            <a:endParaRPr lang="fr-FR" altLang="fr-FR" sz="1200" b="0" dirty="0">
              <a:solidFill>
                <a:schemeClr val="tx1"/>
              </a:solidFill>
              <a:latin typeface="+mn-lt"/>
            </a:endParaRPr>
          </a:p>
          <a:p>
            <a:pPr marL="0" lvl="0" indent="449263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fr-FR" altLang="fr-FR" sz="12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Accès INTRANET (au sein du réseau interne de l’académie) :</a:t>
            </a:r>
            <a:r>
              <a:rPr lang="fr-FR" altLang="fr-FR" sz="1200" b="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altLang="fr-FR" sz="1200" b="0" u="sng" dirty="0">
                <a:solidFill>
                  <a:srgbClr val="0000FF"/>
                </a:solidFill>
                <a:latin typeface="+mn-lt"/>
                <a:ea typeface="Calibri" panose="020F0502020204030204" pitchFamily="34" charset="0"/>
                <a:hlinkClick r:id="rId2"/>
              </a:rPr>
              <a:t>https://intranet.in.ac-academie.fr</a:t>
            </a:r>
            <a:endParaRPr lang="fr-FR" altLang="fr-FR" sz="1200" b="0" dirty="0">
              <a:solidFill>
                <a:schemeClr val="tx1"/>
              </a:solidFill>
              <a:latin typeface="+mn-lt"/>
            </a:endParaRPr>
          </a:p>
          <a:p>
            <a:pPr marL="0" lvl="0" indent="449263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fr-FR" altLang="fr-FR" sz="12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Accès INTERNET :</a:t>
            </a:r>
            <a:r>
              <a:rPr lang="fr-FR" altLang="fr-FR" sz="1200" b="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altLang="fr-FR" sz="1200" b="0" u="sng" dirty="0">
                <a:solidFill>
                  <a:srgbClr val="0000FF"/>
                </a:solidFill>
                <a:latin typeface="+mn-lt"/>
                <a:ea typeface="Calibri" panose="020F0502020204030204" pitchFamily="34" charset="0"/>
                <a:hlinkClick r:id="rId3"/>
              </a:rPr>
              <a:t>https://id.ac-academie.fr</a:t>
            </a:r>
            <a:endParaRPr lang="fr-FR" altLang="fr-FR" sz="1200" b="0" dirty="0">
              <a:solidFill>
                <a:schemeClr val="tx1"/>
              </a:solidFill>
              <a:latin typeface="+mn-lt"/>
            </a:endParaRPr>
          </a:p>
          <a:p>
            <a:pPr marL="0" lvl="0" indent="449263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FR" altLang="fr-FR" sz="1200" b="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L’utilisateur doit d’abord</a:t>
            </a:r>
            <a:r>
              <a:rPr lang="fr-FR" altLang="fr-FR" sz="12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s’authentifier</a:t>
            </a:r>
            <a:r>
              <a:rPr lang="fr-FR" altLang="fr-FR" sz="1200" b="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grâce à son UID (identifiant de messagerie) et son mot de passe (mot de passe de messagerie pour une connexion intranet) : </a:t>
            </a:r>
            <a:endParaRPr lang="fr-FR" altLang="fr-FR" sz="1200" b="0" dirty="0">
              <a:solidFill>
                <a:schemeClr val="tx1"/>
              </a:solidFill>
              <a:latin typeface="+mn-lt"/>
            </a:endParaRPr>
          </a:p>
          <a:p>
            <a:endParaRPr lang="fr-FR" dirty="0"/>
          </a:p>
          <a:p>
            <a:endParaRPr lang="fr-FR" sz="1200" dirty="0">
              <a:latin typeface="+mn-lt"/>
            </a:endParaRPr>
          </a:p>
          <a:p>
            <a:endParaRPr lang="fr-FR" sz="1200" dirty="0">
              <a:latin typeface="+mn-lt"/>
            </a:endParaRPr>
          </a:p>
          <a:p>
            <a:endParaRPr lang="fr-FR" sz="1200" dirty="0">
              <a:latin typeface="+mn-lt"/>
            </a:endParaRPr>
          </a:p>
          <a:p>
            <a:endParaRPr lang="fr-FR" sz="1200" dirty="0">
              <a:latin typeface="+mn-lt"/>
            </a:endParaRPr>
          </a:p>
          <a:p>
            <a:endParaRPr lang="fr-FR" sz="1200" dirty="0">
              <a:latin typeface="+mn-lt"/>
            </a:endParaRPr>
          </a:p>
          <a:p>
            <a:endParaRPr lang="fr-FR" sz="1200" dirty="0">
              <a:latin typeface="+mn-lt"/>
            </a:endParaRPr>
          </a:p>
          <a:p>
            <a:endParaRPr lang="fr-FR" sz="1200" dirty="0">
              <a:latin typeface="+mn-lt"/>
            </a:endParaRPr>
          </a:p>
          <a:p>
            <a:endParaRPr lang="fr-FR" sz="1200" dirty="0">
              <a:latin typeface="+mn-lt"/>
            </a:endParaRPr>
          </a:p>
          <a:p>
            <a:endParaRPr lang="fr-FR" sz="1200" dirty="0">
              <a:latin typeface="+mn-lt"/>
            </a:endParaRPr>
          </a:p>
          <a:p>
            <a:pPr marL="0" lvl="0" indent="449263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FR" altLang="fr-FR" sz="1200" b="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fr-FR" altLang="fr-FR" sz="1200" b="0" dirty="0" bmk="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nsuite, pour accéder à l’application ADAGE : </a:t>
            </a:r>
            <a:endParaRPr lang="fr-FR" altLang="fr-FR" sz="1200" b="0" dirty="0" bmk="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fr-FR" sz="1200" b="0" dirty="0">
                <a:solidFill>
                  <a:schemeClr val="tx1"/>
                </a:solidFill>
                <a:latin typeface="+mn-lt"/>
              </a:rPr>
              <a:t>	Choisir le domaine « </a:t>
            </a:r>
            <a:r>
              <a:rPr lang="fr-FR" sz="1200" dirty="0">
                <a:solidFill>
                  <a:schemeClr val="tx1"/>
                </a:solidFill>
                <a:latin typeface="+mn-lt"/>
              </a:rPr>
              <a:t>Scolarité du 1</a:t>
            </a:r>
            <a:r>
              <a:rPr lang="fr-FR" sz="1200" baseline="30000" dirty="0">
                <a:solidFill>
                  <a:schemeClr val="tx1"/>
                </a:solidFill>
                <a:latin typeface="+mn-lt"/>
              </a:rPr>
              <a:t>er</a:t>
            </a:r>
            <a:r>
              <a:rPr lang="fr-FR" sz="1200" dirty="0">
                <a:solidFill>
                  <a:schemeClr val="tx1"/>
                </a:solidFill>
                <a:latin typeface="+mn-lt"/>
              </a:rPr>
              <a:t> degré </a:t>
            </a:r>
            <a:r>
              <a:rPr lang="fr-FR" sz="1200" b="0" dirty="0">
                <a:solidFill>
                  <a:schemeClr val="tx1"/>
                </a:solidFill>
                <a:latin typeface="+mn-lt"/>
              </a:rPr>
              <a:t>» ou « </a:t>
            </a:r>
            <a:r>
              <a:rPr lang="fr-FR" sz="1200" dirty="0">
                <a:solidFill>
                  <a:schemeClr val="tx1"/>
                </a:solidFill>
                <a:latin typeface="+mn-lt"/>
              </a:rPr>
              <a:t>Scolarité du 2</a:t>
            </a:r>
            <a:r>
              <a:rPr lang="fr-FR" sz="1200" baseline="30000" dirty="0">
                <a:solidFill>
                  <a:schemeClr val="tx1"/>
                </a:solidFill>
                <a:latin typeface="+mn-lt"/>
              </a:rPr>
              <a:t>nd</a:t>
            </a:r>
            <a:r>
              <a:rPr lang="fr-FR" sz="1200" dirty="0">
                <a:solidFill>
                  <a:schemeClr val="tx1"/>
                </a:solidFill>
                <a:latin typeface="+mn-lt"/>
              </a:rPr>
              <a:t> degré </a:t>
            </a:r>
            <a:r>
              <a:rPr lang="fr-FR" sz="1200" b="0" dirty="0">
                <a:solidFill>
                  <a:schemeClr val="tx1"/>
                </a:solidFill>
                <a:latin typeface="+mn-lt"/>
              </a:rPr>
              <a:t>» et cliquer sur « </a:t>
            </a:r>
            <a:r>
              <a:rPr lang="fr-FR" sz="1200" dirty="0">
                <a:solidFill>
                  <a:schemeClr val="tx1"/>
                </a:solidFill>
                <a:latin typeface="+mn-lt"/>
              </a:rPr>
              <a:t>ADAGE - Application Dédiée À la Généralisation de l'EAC </a:t>
            </a:r>
            <a:r>
              <a:rPr lang="fr-FR" sz="1200" b="0" dirty="0">
                <a:solidFill>
                  <a:schemeClr val="tx1"/>
                </a:solidFill>
                <a:latin typeface="+mn-lt"/>
              </a:rPr>
              <a:t>» dans la rubrique « </a:t>
            </a:r>
            <a:r>
              <a:rPr lang="fr-FR" sz="1200" dirty="0">
                <a:solidFill>
                  <a:schemeClr val="tx1"/>
                </a:solidFill>
                <a:latin typeface="+mn-lt"/>
              </a:rPr>
              <a:t>Application dédiée aux parcours éducatifs </a:t>
            </a:r>
            <a:r>
              <a:rPr lang="fr-FR" sz="1200" b="0" dirty="0">
                <a:solidFill>
                  <a:schemeClr val="tx1"/>
                </a:solidFill>
                <a:latin typeface="+mn-lt"/>
              </a:rPr>
              <a:t>»</a:t>
            </a:r>
          </a:p>
          <a:p>
            <a:endParaRPr lang="fr-FR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8E0C561-F151-485C-9684-89ACC1CD3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19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" name="Image 4" descr="ARENA-login">
            <a:extLst>
              <a:ext uri="{FF2B5EF4-FFF2-40B4-BE49-F238E27FC236}">
                <a16:creationId xmlns:a16="http://schemas.microsoft.com/office/drawing/2014/main" id="{5E3A327F-5A67-4747-9CD9-65917C250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96759"/>
            <a:ext cx="5256584" cy="224177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056F042-86B0-42AA-ACA6-C9E934C1A15A}"/>
              </a:ext>
            </a:extLst>
          </p:cNvPr>
          <p:cNvPicPr/>
          <p:nvPr/>
        </p:nvPicPr>
        <p:blipFill rotWithShape="1">
          <a:blip r:embed="rId5"/>
          <a:srcRect b="50000"/>
          <a:stretch/>
        </p:blipFill>
        <p:spPr>
          <a:xfrm>
            <a:off x="1331640" y="5354223"/>
            <a:ext cx="6734175" cy="1176338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4074546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E496DAF0-72ED-4412-9875-933E8BB1E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729503"/>
            <a:ext cx="8135426" cy="479584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6A9A11B-6885-48C8-B52B-2C21AA65B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402" y="182901"/>
            <a:ext cx="7881400" cy="1286937"/>
          </a:xfrm>
        </p:spPr>
        <p:txBody>
          <a:bodyPr/>
          <a:lstStyle/>
          <a:p>
            <a:r>
              <a:rPr lang="fr-FR" dirty="0"/>
              <a:t>Accueil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CA0A704-D2D0-48CB-A1B7-86AF5ACC8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8B7C075-3287-44CD-B1D5-E01E263364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4869" y="1196752"/>
            <a:ext cx="7881937" cy="4873319"/>
          </a:xfrm>
        </p:spPr>
        <p:txBody>
          <a:bodyPr>
            <a:normAutofit/>
          </a:bodyPr>
          <a:lstStyle/>
          <a:p>
            <a:r>
              <a:rPr lang="fr-FR" sz="1400" dirty="0"/>
              <a:t>Lors de sa connexion à l’application, l’utilisateur est authentifié et redirigé vers la page d’accueil.</a:t>
            </a:r>
          </a:p>
          <a:p>
            <a:endParaRPr lang="fr-FR" sz="12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65C1AA9-2D39-48A0-8A7B-E627B2D1E4F2}"/>
              </a:ext>
            </a:extLst>
          </p:cNvPr>
          <p:cNvSpPr/>
          <p:nvPr/>
        </p:nvSpPr>
        <p:spPr>
          <a:xfrm>
            <a:off x="7246881" y="5669379"/>
            <a:ext cx="1675852" cy="56111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La campagne active et son statut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DF9956B-37E6-459C-A0E4-B123F663BB23}"/>
              </a:ext>
            </a:extLst>
          </p:cNvPr>
          <p:cNvSpPr/>
          <p:nvPr/>
        </p:nvSpPr>
        <p:spPr>
          <a:xfrm>
            <a:off x="2123728" y="2593271"/>
            <a:ext cx="1273692" cy="56111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Menu de navigation</a:t>
            </a:r>
          </a:p>
        </p:txBody>
      </p:sp>
      <p:cxnSp>
        <p:nvCxnSpPr>
          <p:cNvPr id="2048" name="Connecteur droit avec flèche 2047">
            <a:extLst>
              <a:ext uri="{FF2B5EF4-FFF2-40B4-BE49-F238E27FC236}">
                <a16:creationId xmlns:a16="http://schemas.microsoft.com/office/drawing/2014/main" id="{51B470D1-8926-423C-9309-CCC19EA130A3}"/>
              </a:ext>
            </a:extLst>
          </p:cNvPr>
          <p:cNvCxnSpPr>
            <a:cxnSpLocks/>
            <a:stCxn id="31" idx="0"/>
          </p:cNvCxnSpPr>
          <p:nvPr/>
        </p:nvCxnSpPr>
        <p:spPr>
          <a:xfrm flipV="1">
            <a:off x="2760574" y="2002589"/>
            <a:ext cx="227250" cy="5906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B6DF69FE-7C9B-4A14-B040-0594D68BAC33}"/>
              </a:ext>
            </a:extLst>
          </p:cNvPr>
          <p:cNvSpPr/>
          <p:nvPr/>
        </p:nvSpPr>
        <p:spPr>
          <a:xfrm>
            <a:off x="7067536" y="2348880"/>
            <a:ext cx="1554101" cy="56111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Zone d’identité de l’utilisateur</a:t>
            </a: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05E06E83-1E15-414A-AC6F-AC1523352DD8}"/>
              </a:ext>
            </a:extLst>
          </p:cNvPr>
          <p:cNvCxnSpPr>
            <a:cxnSpLocks/>
            <a:stCxn id="35" idx="0"/>
          </p:cNvCxnSpPr>
          <p:nvPr/>
        </p:nvCxnSpPr>
        <p:spPr>
          <a:xfrm flipV="1">
            <a:off x="7844587" y="2002589"/>
            <a:ext cx="0" cy="3462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5EE3B0EB-E133-4DBF-86FA-1813AAA2642F}"/>
              </a:ext>
            </a:extLst>
          </p:cNvPr>
          <p:cNvCxnSpPr>
            <a:cxnSpLocks/>
            <a:stCxn id="29" idx="1"/>
          </p:cNvCxnSpPr>
          <p:nvPr/>
        </p:nvCxnSpPr>
        <p:spPr>
          <a:xfrm flipH="1">
            <a:off x="6444208" y="5949938"/>
            <a:ext cx="80267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94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46BBA343-FF82-4C8B-9A3B-E0F8981CD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355429"/>
            <a:ext cx="8296275" cy="280987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09E16A7-AF24-4CF9-A2CD-ACBA0B31B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50" y="1099895"/>
            <a:ext cx="2790825" cy="52890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D3F80CB-C17A-4E49-BA3B-BED282A90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Accueil - Détails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F9B5B6D-2115-49BD-B695-045EB098D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16487C-FA23-424C-95D4-51770F2F7753}"/>
              </a:ext>
            </a:extLst>
          </p:cNvPr>
          <p:cNvSpPr/>
          <p:nvPr/>
        </p:nvSpPr>
        <p:spPr>
          <a:xfrm>
            <a:off x="3738633" y="908720"/>
            <a:ext cx="1273692" cy="56111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Identité de l’utilisateur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58668988-75DD-47F5-9F89-22F773F98D41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2874537" y="1189279"/>
            <a:ext cx="864096" cy="139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439D3F94-EED2-4591-98F2-93C9848A59EF}"/>
              </a:ext>
            </a:extLst>
          </p:cNvPr>
          <p:cNvSpPr/>
          <p:nvPr/>
        </p:nvSpPr>
        <p:spPr>
          <a:xfrm>
            <a:off x="3256396" y="1724970"/>
            <a:ext cx="1863648" cy="35083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Pour se déconnecter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9B6C31C3-977C-41F1-8CBE-2460A1AD2C82}"/>
              </a:ext>
            </a:extLst>
          </p:cNvPr>
          <p:cNvCxnSpPr>
            <a:cxnSpLocks/>
            <a:stCxn id="12" idx="1"/>
          </p:cNvCxnSpPr>
          <p:nvPr/>
        </p:nvCxnSpPr>
        <p:spPr>
          <a:xfrm flipH="1" flipV="1">
            <a:off x="2778015" y="1567012"/>
            <a:ext cx="478381" cy="3333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7542A93B-3426-4E7B-B868-7C5C79EECE75}"/>
              </a:ext>
            </a:extLst>
          </p:cNvPr>
          <p:cNvSpPr/>
          <p:nvPr/>
        </p:nvSpPr>
        <p:spPr>
          <a:xfrm>
            <a:off x="419748" y="1910021"/>
            <a:ext cx="1273692" cy="56111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Profil de l’utilisateur</a:t>
            </a: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411AAAA2-4494-47C2-A8D9-C064E30A5BB0}"/>
              </a:ext>
            </a:extLst>
          </p:cNvPr>
          <p:cNvCxnSpPr>
            <a:cxnSpLocks/>
            <a:stCxn id="20" idx="0"/>
          </p:cNvCxnSpPr>
          <p:nvPr/>
        </p:nvCxnSpPr>
        <p:spPr>
          <a:xfrm flipH="1" flipV="1">
            <a:off x="992012" y="1424643"/>
            <a:ext cx="64582" cy="4853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82D13537-D974-4BDD-A6CC-DFD00040A614}"/>
              </a:ext>
            </a:extLst>
          </p:cNvPr>
          <p:cNvSpPr/>
          <p:nvPr/>
        </p:nvSpPr>
        <p:spPr>
          <a:xfrm>
            <a:off x="1763688" y="2049711"/>
            <a:ext cx="1071750" cy="29250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Périmètre</a:t>
            </a:r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4A22EB04-8FC6-4862-BAB6-DD7A6BFF9576}"/>
              </a:ext>
            </a:extLst>
          </p:cNvPr>
          <p:cNvCxnSpPr>
            <a:cxnSpLocks/>
            <a:stCxn id="24" idx="0"/>
          </p:cNvCxnSpPr>
          <p:nvPr/>
        </p:nvCxnSpPr>
        <p:spPr>
          <a:xfrm flipH="1" flipV="1">
            <a:off x="1850912" y="1424643"/>
            <a:ext cx="448651" cy="6250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78A84FFB-9E56-4C7B-B997-C2C83ED22AFC}"/>
              </a:ext>
            </a:extLst>
          </p:cNvPr>
          <p:cNvSpPr/>
          <p:nvPr/>
        </p:nvSpPr>
        <p:spPr>
          <a:xfrm>
            <a:off x="7668344" y="2564904"/>
            <a:ext cx="1273692" cy="56111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Menu de navigation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BEDED4B-1BF6-43E8-AAB7-9711FFE6C67F}"/>
              </a:ext>
            </a:extLst>
          </p:cNvPr>
          <p:cNvSpPr/>
          <p:nvPr/>
        </p:nvSpPr>
        <p:spPr>
          <a:xfrm>
            <a:off x="6134692" y="4419846"/>
            <a:ext cx="2666305" cy="56111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Un clic pour accéder à la saisie des projets pour cette campagne</a:t>
            </a:r>
          </a:p>
        </p:txBody>
      </p: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24B6AB99-E49C-46D5-A8A0-FD563A008C4B}"/>
              </a:ext>
            </a:extLst>
          </p:cNvPr>
          <p:cNvCxnSpPr>
            <a:cxnSpLocks/>
            <a:stCxn id="40" idx="2"/>
          </p:cNvCxnSpPr>
          <p:nvPr/>
        </p:nvCxnSpPr>
        <p:spPr>
          <a:xfrm flipH="1">
            <a:off x="6732240" y="4980964"/>
            <a:ext cx="735605" cy="5362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845512E8-15F2-49C5-B14A-A998E48A8308}"/>
              </a:ext>
            </a:extLst>
          </p:cNvPr>
          <p:cNvSpPr/>
          <p:nvPr/>
        </p:nvSpPr>
        <p:spPr>
          <a:xfrm>
            <a:off x="5390186" y="5819790"/>
            <a:ext cx="2759762" cy="56111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Un clic pour accéder aux documents de cette campagne</a:t>
            </a:r>
          </a:p>
        </p:txBody>
      </p:sp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2FB34129-D578-4098-8A52-B820966E1E1B}"/>
              </a:ext>
            </a:extLst>
          </p:cNvPr>
          <p:cNvCxnSpPr>
            <a:cxnSpLocks/>
          </p:cNvCxnSpPr>
          <p:nvPr/>
        </p:nvCxnSpPr>
        <p:spPr>
          <a:xfrm flipH="1" flipV="1">
            <a:off x="4211960" y="5291747"/>
            <a:ext cx="1178227" cy="8086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0" name="Accolade fermante 49">
            <a:extLst>
              <a:ext uri="{FF2B5EF4-FFF2-40B4-BE49-F238E27FC236}">
                <a16:creationId xmlns:a16="http://schemas.microsoft.com/office/drawing/2014/main" id="{94820BD0-C740-4E46-94E5-9B2D01B83D91}"/>
              </a:ext>
            </a:extLst>
          </p:cNvPr>
          <p:cNvSpPr/>
          <p:nvPr/>
        </p:nvSpPr>
        <p:spPr>
          <a:xfrm>
            <a:off x="7262765" y="2551688"/>
            <a:ext cx="261563" cy="615918"/>
          </a:xfrm>
          <a:prstGeom prst="rightBrace">
            <a:avLst>
              <a:gd name="adj1" fmla="val 248470"/>
              <a:gd name="adj2" fmla="val 50000"/>
            </a:avLst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9184A48-0A2E-4C00-9E7C-F58C916AD3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475" y="2648862"/>
            <a:ext cx="70104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27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A477B0-6B62-40BC-B312-8632FC3EA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ADAGE – Création d’un projet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CAF4A67-94B8-42E6-9562-14F91E180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7B3CB-E3BA-F74C-AB76-86EFC5843CD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AF151D2-5216-4DF1-9341-66F41C301C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8C49842-4DA4-443E-A968-5CBFA2A2E7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Où et comment créer un projet ?</a:t>
            </a:r>
          </a:p>
        </p:txBody>
      </p:sp>
    </p:spTree>
    <p:extLst>
      <p:ext uri="{BB962C8B-B14F-4D97-AF65-F5344CB8AC3E}">
        <p14:creationId xmlns:p14="http://schemas.microsoft.com/office/powerpoint/2010/main" val="787216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3E622371-9B34-4CBA-A949-7CA66E796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069747"/>
            <a:ext cx="6911892" cy="465970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D219A89-0F31-48B4-8F99-9EC65F3FF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Création d’un projet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D9DAB6E-B9C9-42C9-B689-9F0227946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A860C62-1972-40C8-B959-292EDA68EA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Via le menu de navigation, aller dans « Monter son projet » et cliquer sur le bouton « Créer un nouveau projet ».</a:t>
            </a:r>
            <a:endParaRPr lang="fr-FR" dirty="0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E8A22A6A-0AE0-49B1-B8E5-1F8501ED4BE8}"/>
              </a:ext>
            </a:extLst>
          </p:cNvPr>
          <p:cNvSpPr/>
          <p:nvPr/>
        </p:nvSpPr>
        <p:spPr>
          <a:xfrm>
            <a:off x="6804248" y="5013176"/>
            <a:ext cx="1295268" cy="301733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9374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F9A1C6-0020-4C28-B7E9-CA0BC10C6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Création d’un projet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4D67258-DB35-49ED-82B7-24F629BAE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1324DEE-4DD6-4EA8-9475-0E84D56D0B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4869" y="1469838"/>
            <a:ext cx="8015603" cy="5055505"/>
          </a:xfrm>
        </p:spPr>
        <p:txBody>
          <a:bodyPr>
            <a:normAutofit/>
          </a:bodyPr>
          <a:lstStyle/>
          <a:p>
            <a:r>
              <a:rPr lang="fr-FR" dirty="0"/>
              <a:t>Le projet est créé, son statut est « Etape(s) à compléter : 1 2 3 4 5 6 ».</a:t>
            </a:r>
          </a:p>
          <a:p>
            <a:endParaRPr lang="fr-FR" sz="14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F9A2B42-2434-4BE3-A176-040302FD5D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475"/>
          <a:stretch/>
        </p:blipFill>
        <p:spPr>
          <a:xfrm>
            <a:off x="714531" y="1772816"/>
            <a:ext cx="8105941" cy="4680519"/>
          </a:xfrm>
          <a:prstGeom prst="rect">
            <a:avLst/>
          </a:prstGeom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41A8730E-B754-4D17-A7E3-7EEDAF3DC008}"/>
              </a:ext>
            </a:extLst>
          </p:cNvPr>
          <p:cNvSpPr/>
          <p:nvPr/>
        </p:nvSpPr>
        <p:spPr>
          <a:xfrm>
            <a:off x="804869" y="6093296"/>
            <a:ext cx="8015603" cy="297626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7DEB98D2-AAC2-4A12-947B-138E090BFD29}"/>
              </a:ext>
            </a:extLst>
          </p:cNvPr>
          <p:cNvCxnSpPr/>
          <p:nvPr/>
        </p:nvCxnSpPr>
        <p:spPr>
          <a:xfrm>
            <a:off x="2195736" y="6309320"/>
            <a:ext cx="144016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1683413"/>
      </p:ext>
    </p:extLst>
  </p:cSld>
  <p:clrMapOvr>
    <a:masterClrMapping/>
  </p:clrMapOvr>
</p:sld>
</file>

<file path=ppt/theme/theme1.xml><?xml version="1.0" encoding="utf-8"?>
<a:theme xmlns:a="http://schemas.openxmlformats.org/drawingml/2006/main" name="page de sous-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ages de contenu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</a:spPr>
      <a:bodyPr rtlCol="0" anchor="ctr"/>
      <a:lstStyle>
        <a:defPPr algn="ctr">
          <a:defRPr/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  <a:lnDef>
      <a:spPr/>
      <a:bodyPr/>
      <a:lstStyle/>
      <a:style>
        <a:lnRef idx="2">
          <a:schemeClr val="accent6"/>
        </a:lnRef>
        <a:fillRef idx="0">
          <a:schemeClr val="accent6"/>
        </a:fillRef>
        <a:effectRef idx="1">
          <a:schemeClr val="accent6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pages de contenu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pages de contenu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1665</Words>
  <Application>Microsoft Office PowerPoint</Application>
  <PresentationFormat>Affichage à l'écran (4:3)</PresentationFormat>
  <Paragraphs>307</Paragraphs>
  <Slides>34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34</vt:i4>
      </vt:variant>
    </vt:vector>
  </HeadingPairs>
  <TitlesOfParts>
    <vt:vector size="43" baseType="lpstr">
      <vt:lpstr>Arial</vt:lpstr>
      <vt:lpstr>Arial Black</vt:lpstr>
      <vt:lpstr>Calibri</vt:lpstr>
      <vt:lpstr>Courier New</vt:lpstr>
      <vt:lpstr>Wingdings</vt:lpstr>
      <vt:lpstr>page de sous-partie</vt:lpstr>
      <vt:lpstr>pages de contenus</vt:lpstr>
      <vt:lpstr>1_pages de contenus</vt:lpstr>
      <vt:lpstr>2_pages de contenus</vt:lpstr>
      <vt:lpstr>ADAGE national</vt:lpstr>
      <vt:lpstr>SOMMAIRE</vt:lpstr>
      <vt:lpstr>ADAGE - Connexion et accueil</vt:lpstr>
      <vt:lpstr>Connexion</vt:lpstr>
      <vt:lpstr>Accueil</vt:lpstr>
      <vt:lpstr>Accueil - Détails</vt:lpstr>
      <vt:lpstr>ADAGE – Création d’un projet</vt:lpstr>
      <vt:lpstr>Création d’un projet</vt:lpstr>
      <vt:lpstr>Création d’un projet</vt:lpstr>
      <vt:lpstr>ADAGE - Saisie / modification d’un projet.</vt:lpstr>
      <vt:lpstr>Saisie / modification d’un projet</vt:lpstr>
      <vt:lpstr>Saisie / modification d’un projet</vt:lpstr>
      <vt:lpstr>ADAGE - Détail des étapes</vt:lpstr>
      <vt:lpstr>Détail des étapes Etape 1 : données générales</vt:lpstr>
      <vt:lpstr>Détail des étapes Etape 2 : le projet</vt:lpstr>
      <vt:lpstr>Détail des étapes Etape 3 : les participants</vt:lpstr>
      <vt:lpstr>Détail des étapes Etape 3 : les participants – création d’une classe</vt:lpstr>
      <vt:lpstr>Détail des étapes Etape 4 : le contenu du projet</vt:lpstr>
      <vt:lpstr>Détail des  Etape 5 : l’atelier</vt:lpstr>
      <vt:lpstr>Détail des étapes Etape 5 : l’atelier</vt:lpstr>
      <vt:lpstr>Détail des étapes Etape 6 : le budget prévisionnel</vt:lpstr>
      <vt:lpstr>Détail des étapes Etape 6 : le budget prévisionnel</vt:lpstr>
      <vt:lpstr>Détail des étapes Projet complété</vt:lpstr>
      <vt:lpstr>ADAGE national – Avis du chef d’établissement</vt:lpstr>
      <vt:lpstr>Avis du chef d’établissement</vt:lpstr>
      <vt:lpstr>Avis du chef d’établissement</vt:lpstr>
      <vt:lpstr>ADAGE national – Fin de campagne</vt:lpstr>
      <vt:lpstr>Fin de campagne Consultation des avis</vt:lpstr>
      <vt:lpstr>Fin de campagne Consultation des avis</vt:lpstr>
      <vt:lpstr>Fin de campagne Consultation des projets</vt:lpstr>
      <vt:lpstr>ADAGE national – Saisie du bilan</vt:lpstr>
      <vt:lpstr>Saisie du bilan</vt:lpstr>
      <vt:lpstr>Saisie du bilan</vt:lpstr>
      <vt:lpstr>ADAGE national</vt:lpstr>
    </vt:vector>
  </TitlesOfParts>
  <Company>Ministere de l'Education Nationale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Parcours adaptés</dc:title>
  <dc:creator>Administration centrale</dc:creator>
  <cp:lastModifiedBy>ocb</cp:lastModifiedBy>
  <cp:revision>256</cp:revision>
  <cp:lastPrinted>2019-04-12T07:08:51Z</cp:lastPrinted>
  <dcterms:created xsi:type="dcterms:W3CDTF">2019-02-28T12:18:27Z</dcterms:created>
  <dcterms:modified xsi:type="dcterms:W3CDTF">2020-04-24T13:13:07Z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12e00b9-34e2-4b26-a577-af1fd0f9f7ee_Enabled">
    <vt:lpwstr>True</vt:lpwstr>
  </property>
  <property fmtid="{D5CDD505-2E9C-101B-9397-08002B2CF9AE}" pid="3" name="MSIP_Label_112e00b9-34e2-4b26-a577-af1fd0f9f7ee_SiteId">
    <vt:lpwstr>33440fc6-b7c7-412c-bb73-0e70b0198d5a</vt:lpwstr>
  </property>
  <property fmtid="{D5CDD505-2E9C-101B-9397-08002B2CF9AE}" pid="4" name="MSIP_Label_112e00b9-34e2-4b26-a577-af1fd0f9f7ee_Owner">
    <vt:lpwstr>marianne.bruyant@atos.net</vt:lpwstr>
  </property>
  <property fmtid="{D5CDD505-2E9C-101B-9397-08002B2CF9AE}" pid="5" name="MSIP_Label_112e00b9-34e2-4b26-a577-af1fd0f9f7ee_SetDate">
    <vt:lpwstr>2020-03-12T09:17:02.7003682Z</vt:lpwstr>
  </property>
  <property fmtid="{D5CDD505-2E9C-101B-9397-08002B2CF9AE}" pid="6" name="MSIP_Label_112e00b9-34e2-4b26-a577-af1fd0f9f7ee_Name">
    <vt:lpwstr>Atos For Internal Use</vt:lpwstr>
  </property>
  <property fmtid="{D5CDD505-2E9C-101B-9397-08002B2CF9AE}" pid="7" name="MSIP_Label_112e00b9-34e2-4b26-a577-af1fd0f9f7ee_Application">
    <vt:lpwstr>Microsoft Azure Information Protection</vt:lpwstr>
  </property>
  <property fmtid="{D5CDD505-2E9C-101B-9397-08002B2CF9AE}" pid="8" name="MSIP_Label_112e00b9-34e2-4b26-a577-af1fd0f9f7ee_ActionId">
    <vt:lpwstr>9c6123cb-3944-4839-938f-1628f2679d63</vt:lpwstr>
  </property>
  <property fmtid="{D5CDD505-2E9C-101B-9397-08002B2CF9AE}" pid="9" name="MSIP_Label_112e00b9-34e2-4b26-a577-af1fd0f9f7ee_Extended_MSFT_Method">
    <vt:lpwstr>Automatic</vt:lpwstr>
  </property>
  <property fmtid="{D5CDD505-2E9C-101B-9397-08002B2CF9AE}" pid="10" name="MSIP_Label_e463cba9-5f6c-478d-9329-7b2295e4e8ed_Enabled">
    <vt:lpwstr>True</vt:lpwstr>
  </property>
  <property fmtid="{D5CDD505-2E9C-101B-9397-08002B2CF9AE}" pid="11" name="MSIP_Label_e463cba9-5f6c-478d-9329-7b2295e4e8ed_SiteId">
    <vt:lpwstr>33440fc6-b7c7-412c-bb73-0e70b0198d5a</vt:lpwstr>
  </property>
  <property fmtid="{D5CDD505-2E9C-101B-9397-08002B2CF9AE}" pid="12" name="MSIP_Label_e463cba9-5f6c-478d-9329-7b2295e4e8ed_Owner">
    <vt:lpwstr>marianne.bruyant@atos.net</vt:lpwstr>
  </property>
  <property fmtid="{D5CDD505-2E9C-101B-9397-08002B2CF9AE}" pid="13" name="MSIP_Label_e463cba9-5f6c-478d-9329-7b2295e4e8ed_SetDate">
    <vt:lpwstr>2020-03-12T09:17:02.7003682Z</vt:lpwstr>
  </property>
  <property fmtid="{D5CDD505-2E9C-101B-9397-08002B2CF9AE}" pid="14" name="MSIP_Label_e463cba9-5f6c-478d-9329-7b2295e4e8ed_Name">
    <vt:lpwstr>Atos For Internal Use - All Employees</vt:lpwstr>
  </property>
  <property fmtid="{D5CDD505-2E9C-101B-9397-08002B2CF9AE}" pid="15" name="MSIP_Label_e463cba9-5f6c-478d-9329-7b2295e4e8ed_Application">
    <vt:lpwstr>Microsoft Azure Information Protection</vt:lpwstr>
  </property>
  <property fmtid="{D5CDD505-2E9C-101B-9397-08002B2CF9AE}" pid="16" name="MSIP_Label_e463cba9-5f6c-478d-9329-7b2295e4e8ed_ActionId">
    <vt:lpwstr>9c6123cb-3944-4839-938f-1628f2679d63</vt:lpwstr>
  </property>
  <property fmtid="{D5CDD505-2E9C-101B-9397-08002B2CF9AE}" pid="17" name="MSIP_Label_e463cba9-5f6c-478d-9329-7b2295e4e8ed_Parent">
    <vt:lpwstr>112e00b9-34e2-4b26-a577-af1fd0f9f7ee</vt:lpwstr>
  </property>
  <property fmtid="{D5CDD505-2E9C-101B-9397-08002B2CF9AE}" pid="18" name="MSIP_Label_e463cba9-5f6c-478d-9329-7b2295e4e8ed_Extended_MSFT_Method">
    <vt:lpwstr>Automatic</vt:lpwstr>
  </property>
  <property fmtid="{D5CDD505-2E9C-101B-9397-08002B2CF9AE}" pid="19" name="Sensitivity">
    <vt:lpwstr>Atos For Internal Use Atos For Internal Use - All Employees</vt:lpwstr>
  </property>
</Properties>
</file>